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image/png" Extension="png"/>
  <Default ContentType="application/xml" Extension="xml"/>
  <Default ContentType="image/gif" Extension="gif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1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6.xml"/>
  <Override ContentType="application/vnd.openxmlformats-officedocument.presentationml.slide+xml" PartName="/ppt/slides/slide21.xml"/>
  <Override ContentType="application/vnd.openxmlformats-officedocument.presentationml.slide+xml" PartName="/ppt/slides/slide2.xml"/>
  <Override ContentType="application/vnd.openxmlformats-officedocument.presentationml.slide+xml" PartName="/ppt/slides/slide26.xml"/>
  <Override ContentType="application/vnd.openxmlformats-officedocument.presentationml.slide+xml" PartName="/ppt/slides/slide25.xml"/>
  <Override ContentType="application/vnd.openxmlformats-officedocument.presentationml.slide+xml" PartName="/ppt/slides/slide6.xml"/>
  <Override ContentType="application/vnd.openxmlformats-officedocument.presentationml.slide+xml" PartName="/ppt/slides/slide3.xml"/>
  <Override ContentType="application/vnd.openxmlformats-officedocument.presentationml.slide+xml" PartName="/ppt/slides/slide17.xml"/>
  <Override ContentType="application/vnd.openxmlformats-officedocument.presentationml.slide+xml" PartName="/ppt/slides/slide24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0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9.xml"/>
  <Override ContentType="application/vnd.openxmlformats-officedocument.presentationml.slide+xml" PartName="/ppt/slides/slide9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30.xml"/>
  <Override ContentType="application/vnd.openxmlformats-officedocument.presentationml.slide+xml" PartName="/ppt/slides/slide8.xml"/>
  <Override ContentType="application/vnd.openxmlformats-officedocument.presentationml.slide+xml" PartName="/ppt/slides/slide27.xml"/>
  <Override ContentType="application/vnd.openxmlformats-officedocument.presentationml.slide+xml" PartName="/ppt/slides/slide19.xml"/>
  <Override ContentType="application/vnd.openxmlformats-officedocument.presentationml.slide+xml" PartName="/ppt/slides/slide28.xml"/>
  <Override ContentType="application/vnd.openxmlformats-officedocument.presentationml.slide+xml" PartName="/ppt/slides/slide4.xml"/>
  <Override ContentType="application/vnd.openxmlformats-officedocument.presentationml.slide+xml" PartName="/ppt/slides/slide14.xml"/>
  <Override ContentType="application/vnd.openxmlformats-officedocument.presentationml.slide+xml" PartName="/ppt/slides/slide5.xml"/>
  <Override ContentType="application/vnd.openxmlformats-officedocument.presentationml.slide+xml" PartName="/ppt/slides/slide22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68D08F7D-C063-4BA9-AAA1-C6F4742B7B07}">
  <a:tblStyle styleId="{68D08F7D-C063-4BA9-AAA1-C6F4742B7B07}" styleName="Table_0">
    <a:wholeTbl>
      <a:tcStyle>
        <a:tcBdr>
          <a:lef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  <a:tblStyle styleId="{EB414932-B1D1-4BFF-893D-359B8226387C}" styleName="Table_1">
    <a:wholeTbl>
      <a:tcStyle>
        <a:tcBdr>
          <a:lef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  <a:tblStyle styleId="{700A00B1-9A5A-417F-9815-8DE0C160B565}" styleName="Table_2">
    <a:wholeTbl>
      <a:tcStyle>
        <a:tcBdr>
          <a:lef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  <a:tblStyle styleId="{AE470D86-D337-4401-980B-B19E63C07533}" styleName="Table_3">
    <a:wholeTbl>
      <a:tcStyle>
        <a:tcBdr>
          <a:lef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  <a:tblStyle styleId="{B3858FF4-A413-40A7-817F-D54FBF6FDC9E}" styleName="Table_4">
    <a:wholeTbl>
      <a:tcStyle>
        <a:tcBdr>
          <a:lef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  <a:tblStyle styleId="{F8C7E332-0F5F-471A-84ED-BD5D8D0050FE}" styleName="Table_5">
    <a:wholeTbl>
      <a:tcStyle>
        <a:tcBdr>
          <a:lef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  <a:tblStyle styleId="{87D7C82D-C490-487B-88EA-C2DC8209306F}" styleName="Table_6">
    <a:wholeTbl>
      <a:tcStyle>
        <a:tcBdr>
          <a:lef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  <a:tblStyle styleId="{D4996716-955D-4FB6-B18D-BFC2D35B6FD4}" styleName="Table_7">
    <a:wholeTbl>
      <a:tcStyle>
        <a:tcBdr>
          <a:lef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37" Type="http://schemas.openxmlformats.org/officeDocument/2006/relationships/slide" Target="slides/slide32.xml"/><Relationship Id="rId19" Type="http://schemas.openxmlformats.org/officeDocument/2006/relationships/slide" Target="slides/slide14.xml"/><Relationship Id="rId36" Type="http://schemas.openxmlformats.org/officeDocument/2006/relationships/slide" Target="slides/slide31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0" Type="http://schemas.openxmlformats.org/officeDocument/2006/relationships/slide" Target="slides/slide25.xml"/><Relationship Id="rId12" Type="http://schemas.openxmlformats.org/officeDocument/2006/relationships/slide" Target="slides/slide7.xml"/><Relationship Id="rId31" Type="http://schemas.openxmlformats.org/officeDocument/2006/relationships/slide" Target="slides/slide26.xml"/><Relationship Id="rId13" Type="http://schemas.openxmlformats.org/officeDocument/2006/relationships/slide" Target="slides/slide8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29" Type="http://schemas.openxmlformats.org/officeDocument/2006/relationships/slide" Target="slides/slide2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" Type="http://schemas.openxmlformats.org/officeDocument/2006/relationships/presProps" Target="presProps.xml"/><Relationship Id="rId21" Type="http://schemas.openxmlformats.org/officeDocument/2006/relationships/slide" Target="slides/slide16.xml"/><Relationship Id="rId1" Type="http://schemas.openxmlformats.org/officeDocument/2006/relationships/theme" Target="theme/theme2.xml"/><Relationship Id="rId22" Type="http://schemas.openxmlformats.org/officeDocument/2006/relationships/slide" Target="slides/slide17.xml"/><Relationship Id="rId4" Type="http://schemas.openxmlformats.org/officeDocument/2006/relationships/slideMaster" Target="slideMasters/slideMaster1.xml"/><Relationship Id="rId23" Type="http://schemas.openxmlformats.org/officeDocument/2006/relationships/slide" Target="slides/slide18.xml"/><Relationship Id="rId3" Type="http://schemas.openxmlformats.org/officeDocument/2006/relationships/tableStyles" Target="tableStyles.xml"/><Relationship Id="rId24" Type="http://schemas.openxmlformats.org/officeDocument/2006/relationships/slide" Target="slides/slide19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2" name="Shape 2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2" name="Shape 2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1" name="Shape 2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8" name="Shape 2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8" name="Shape 2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94" name="Shape 2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1" name="Shape 3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8" name="Shape 3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4" name="Shape 31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21" name="Shape 3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28" name="Shape 3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4" name="Shape 33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0" name="Shape 3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7" name="Shape 3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4" name="Shape 3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1" name="Shape 3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8" name="Shape 36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75" name="Shape 3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2" name="Shape 3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9" name="Shape 3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95" name="Shape 3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2" name="Shape 4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9" name="Shape 4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6" name="Shape 2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2" name="Shape 2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Shape 61"/>
          <p:cNvGrpSpPr/>
          <p:nvPr/>
        </p:nvGrpSpPr>
        <p:grpSpPr>
          <a:xfrm>
            <a:off x="-11" y="1000670"/>
            <a:ext cx="7314320" cy="3087224"/>
            <a:chOff x="-11" y="1378676"/>
            <a:chExt cx="7314320" cy="4116299"/>
          </a:xfrm>
        </p:grpSpPr>
        <p:sp>
          <p:nvSpPr>
            <p:cNvPr id="62" name="Shape 62"/>
            <p:cNvSpPr/>
            <p:nvPr/>
          </p:nvSpPr>
          <p:spPr>
            <a:xfrm flipH="1">
              <a:off x="-11" y="1378676"/>
              <a:ext cx="187800" cy="4116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 flipH="1">
              <a:off x="187809" y="1378676"/>
              <a:ext cx="7126499" cy="41162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4" name="Shape 64"/>
          <p:cNvSpPr txBox="1"/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" type="subTitle"/>
          </p:nvPr>
        </p:nvSpPr>
        <p:spPr>
          <a:xfrm>
            <a:off x="685800" y="2700338"/>
            <a:ext cx="6400799" cy="675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Shape 68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69" name="Shape 69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1" name="Shape 71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idx="1" type="body"/>
          </p:nvPr>
        </p:nvSpPr>
        <p:spPr>
          <a:xfrm>
            <a:off x="456245" y="1278513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2" type="body"/>
          </p:nvPr>
        </p:nvSpPr>
        <p:spPr>
          <a:xfrm>
            <a:off x="4648200" y="1278513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grpSp>
        <p:nvGrpSpPr>
          <p:cNvPr id="77" name="Shape 77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78" name="Shape 78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0" name="Shape 80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Shape 83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84" name="Shape 84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6" name="Shape 86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 flipH="1">
            <a:off x="8964665" y="4623760"/>
            <a:ext cx="187800" cy="5214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/>
        </p:nvSpPr>
        <p:spPr>
          <a:xfrm flipH="1">
            <a:off x="3866777" y="4623760"/>
            <a:ext cx="5097900" cy="5214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866812" y="4623760"/>
            <a:ext cx="5097900" cy="521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33867" y="-70"/>
            <a:ext cx="3409812" cy="2107677"/>
            <a:chOff x="0" y="1493"/>
            <a:chExt cx="3409812" cy="2810236"/>
          </a:xfrm>
        </p:grpSpPr>
        <p:cxnSp>
          <p:nvCxnSpPr>
            <p:cNvPr id="6" name="Shape 6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31" name="Shape 3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2pPr>
            <a:lvl3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/>
        </p:txBody>
      </p:sp>
      <p:grpSp>
        <p:nvGrpSpPr>
          <p:cNvPr id="33" name="Shape 33"/>
          <p:cNvGrpSpPr/>
          <p:nvPr/>
        </p:nvGrpSpPr>
        <p:grpSpPr>
          <a:xfrm rot="10800000">
            <a:off x="5734187" y="3035893"/>
            <a:ext cx="3409812" cy="2107677"/>
            <a:chOff x="0" y="1493"/>
            <a:chExt cx="3409812" cy="2810236"/>
          </a:xfrm>
        </p:grpSpPr>
        <p:cxnSp>
          <p:nvCxnSpPr>
            <p:cNvPr id="34" name="Shape 34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9" name="Shape 59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7.png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7.png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2.jpg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4.jpg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0.jpg"/></Relationships>
</file>

<file path=ppt/slides/_rels/slide1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13.jpg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3.jpg"/></Relationships>
</file>

<file path=ppt/slides/_rels/slide2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6.gif"/></Relationships>
</file>

<file path=ppt/slides/_rels/slide2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11.jpg"/></Relationships>
</file>

<file path=ppt/slides/_rels/slide2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11.jpg"/></Relationships>
</file>

<file path=ppt/slides/_rels/slide2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14.jpg"/></Relationships>
</file>

<file path=ppt/slides/_rels/slide2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9.jpg"/></Relationships>
</file>

<file path=ppt/slides/_rels/slide2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9.jpg"/></Relationships>
</file>

<file path=ppt/slides/_rels/slide2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10.jpg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8.jpg"/></Relationships>
</file>

<file path=ppt/slides/_rels/slide3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12.jpg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1.png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Monitoria SD</a:t>
            </a:r>
          </a:p>
        </p:txBody>
      </p:sp>
      <p:sp>
        <p:nvSpPr>
          <p:cNvPr id="97" name="Shape 97"/>
          <p:cNvSpPr txBox="1"/>
          <p:nvPr>
            <p:ph idx="1" type="subTitle"/>
          </p:nvPr>
        </p:nvSpPr>
        <p:spPr>
          <a:xfrm>
            <a:off x="685800" y="2700338"/>
            <a:ext cx="6400799" cy="67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1400"/>
              <a:t>Álgebra de Boole, Mintermos, Maxtermos e Mapa de Karnaugh!</a:t>
            </a:r>
          </a:p>
        </p:txBody>
      </p:sp>
      <p:sp>
        <p:nvSpPr>
          <p:cNvPr id="98" name="Shape 98"/>
          <p:cNvSpPr txBox="1"/>
          <p:nvPr>
            <p:ph idx="2" type="subTitle"/>
          </p:nvPr>
        </p:nvSpPr>
        <p:spPr>
          <a:xfrm>
            <a:off x="6701100" y="4327800"/>
            <a:ext cx="2442900" cy="81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 algn="r">
              <a:spcBef>
                <a:spcPts val="0"/>
              </a:spcBef>
              <a:buNone/>
            </a:pPr>
            <a:r>
              <a:rPr lang="pt-BR" sz="1400">
                <a:solidFill>
                  <a:schemeClr val="dk2"/>
                </a:solidFill>
              </a:rPr>
              <a:t>Monitores:</a:t>
            </a:r>
          </a:p>
          <a:p>
            <a:pPr rtl="0" algn="r">
              <a:spcBef>
                <a:spcPts val="0"/>
              </a:spcBef>
              <a:buNone/>
            </a:pPr>
            <a:r>
              <a:rPr lang="pt-BR" sz="1400">
                <a:solidFill>
                  <a:schemeClr val="dk2"/>
                </a:solidFill>
              </a:rPr>
              <a:t>Alessandra Pereira (alnp)</a:t>
            </a:r>
          </a:p>
          <a:p>
            <a:pPr lvl="0" rtl="0" algn="r">
              <a:spcBef>
                <a:spcPts val="0"/>
              </a:spcBef>
              <a:buNone/>
            </a:pPr>
            <a:r>
              <a:rPr lang="pt-BR" sz="1400">
                <a:solidFill>
                  <a:schemeClr val="dk2"/>
                </a:solidFill>
              </a:rPr>
              <a:t>Renato Sousa (rsb5)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/>
              <a:t>5.	XOR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É o OU exclusivo.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Operador: </a:t>
            </a:r>
            <a:r>
              <a:rPr b="1" lang="pt-BR"/>
              <a:t>⊕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Símbolo:							-   Tabela Verdade: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br>
              <a:rPr lang="pt-BR"/>
            </a:br>
          </a:p>
        </p:txBody>
      </p:sp>
      <p:sp>
        <p:nvSpPr>
          <p:cNvPr id="235" name="Shape 235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3000"/>
              <a:t>Álgebra de Boole</a:t>
            </a:r>
          </a:p>
          <a:p>
            <a:pPr lvl="0" rtl="0" algn="r">
              <a:spcBef>
                <a:spcPts val="0"/>
              </a:spcBef>
              <a:buNone/>
            </a:pPr>
            <a:r>
              <a:rPr i="1" lang="pt-BR" sz="3000"/>
              <a:t>Portas Lógicas</a:t>
            </a:r>
          </a:p>
        </p:txBody>
      </p:sp>
      <p:graphicFrame>
        <p:nvGraphicFramePr>
          <p:cNvPr id="236" name="Shape 236"/>
          <p:cNvGraphicFramePr/>
          <p:nvPr/>
        </p:nvGraphicFramePr>
        <p:xfrm>
          <a:off x="5689775" y="2878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{87D7C82D-C490-487B-88EA-C2DC8209306F}</a:tableStyleId>
              </a:tblPr>
              <a:tblGrid>
                <a:gridCol w="431975"/>
                <a:gridCol w="431975"/>
                <a:gridCol w="1125425"/>
              </a:tblGrid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A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B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F = (A</a:t>
                      </a:r>
                      <a:r>
                        <a:rPr b="1" lang="pt-BR" sz="1800">
                          <a:solidFill>
                            <a:schemeClr val="dk1"/>
                          </a:solidFill>
                        </a:rPr>
                        <a:t>⊕</a:t>
                      </a:r>
                      <a:r>
                        <a:rPr b="1" lang="pt-BR"/>
                        <a:t>B)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  <p:pic>
        <p:nvPicPr>
          <p:cNvPr id="237" name="Shape 2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5350" y="2878525"/>
            <a:ext cx="3170899" cy="853174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Shape 238"/>
          <p:cNvSpPr/>
          <p:nvPr/>
        </p:nvSpPr>
        <p:spPr>
          <a:xfrm>
            <a:off x="887875" y="4199925"/>
            <a:ext cx="2718000" cy="531900"/>
          </a:xfrm>
          <a:prstGeom prst="foldedCorner">
            <a:avLst>
              <a:gd fmla="val 16667" name="adj"/>
            </a:avLst>
          </a:prstGeom>
          <a:solidFill>
            <a:srgbClr val="F4CCCC"/>
          </a:solidFill>
          <a:ln cap="flat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9" name="Shape 239"/>
          <p:cNvSpPr txBox="1"/>
          <p:nvPr/>
        </p:nvSpPr>
        <p:spPr>
          <a:xfrm>
            <a:off x="807174" y="4167827"/>
            <a:ext cx="2879400" cy="596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b="1" lang="pt-BR" sz="1200">
                <a:solidFill>
                  <a:schemeClr val="dk1"/>
                </a:solidFill>
              </a:rPr>
              <a:t>Equivalência em AND, OR e NOT:</a:t>
            </a:r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i="1" lang="pt-BR" sz="1200">
                <a:solidFill>
                  <a:schemeClr val="dk1"/>
                </a:solidFill>
              </a:rPr>
              <a:t> A</a:t>
            </a:r>
            <a:r>
              <a:rPr i="1" lang="pt-BR">
                <a:solidFill>
                  <a:schemeClr val="dk1"/>
                </a:solidFill>
              </a:rPr>
              <a:t>⊕ </a:t>
            </a:r>
            <a:r>
              <a:rPr i="1" lang="pt-BR" sz="1200">
                <a:solidFill>
                  <a:schemeClr val="dk1"/>
                </a:solidFill>
              </a:rPr>
              <a:t>B = A’B+AB’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/>
              <a:t>5.	XNOR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É o complemento da função XOR.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Símbolo:							-   Tabela Verdade: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br>
              <a:rPr lang="pt-BR"/>
            </a:br>
          </a:p>
        </p:txBody>
      </p:sp>
      <p:sp>
        <p:nvSpPr>
          <p:cNvPr id="245" name="Shape 245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3000"/>
              <a:t>Álgebra de Boole</a:t>
            </a:r>
          </a:p>
          <a:p>
            <a:pPr lvl="0" rtl="0" algn="r">
              <a:spcBef>
                <a:spcPts val="0"/>
              </a:spcBef>
              <a:buNone/>
            </a:pPr>
            <a:r>
              <a:rPr i="1" lang="pt-BR" sz="3000"/>
              <a:t>Portas Lógicas</a:t>
            </a:r>
          </a:p>
        </p:txBody>
      </p:sp>
      <p:graphicFrame>
        <p:nvGraphicFramePr>
          <p:cNvPr id="246" name="Shape 246"/>
          <p:cNvGraphicFramePr/>
          <p:nvPr/>
        </p:nvGraphicFramePr>
        <p:xfrm>
          <a:off x="5689775" y="2878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{D4996716-955D-4FB6-B18D-BFC2D35B6FD4}</a:tableStyleId>
              </a:tblPr>
              <a:tblGrid>
                <a:gridCol w="431975"/>
                <a:gridCol w="431975"/>
                <a:gridCol w="1125425"/>
              </a:tblGrid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A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B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F = (A</a:t>
                      </a:r>
                      <a:r>
                        <a:rPr b="1" lang="pt-BR" sz="1800">
                          <a:solidFill>
                            <a:schemeClr val="dk1"/>
                          </a:solidFill>
                        </a:rPr>
                        <a:t>⊕</a:t>
                      </a:r>
                      <a:r>
                        <a:rPr b="1" lang="pt-BR"/>
                        <a:t>B)’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  <p:pic>
        <p:nvPicPr>
          <p:cNvPr id="247" name="Shape 247"/>
          <p:cNvPicPr preferRelativeResize="0"/>
          <p:nvPr/>
        </p:nvPicPr>
        <p:blipFill rotWithShape="1">
          <a:blip r:embed="rId3">
            <a:alphaModFix/>
          </a:blip>
          <a:srcRect b="0" l="0" r="34997" t="0"/>
          <a:stretch/>
        </p:blipFill>
        <p:spPr>
          <a:xfrm>
            <a:off x="975350" y="2878525"/>
            <a:ext cx="2061100" cy="853174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Shape 248"/>
          <p:cNvSpPr/>
          <p:nvPr/>
        </p:nvSpPr>
        <p:spPr>
          <a:xfrm>
            <a:off x="2496900" y="3248412"/>
            <a:ext cx="127799" cy="113399"/>
          </a:xfrm>
          <a:prstGeom prst="ellipse">
            <a:avLst/>
          </a:prstGeom>
          <a:solidFill>
            <a:schemeClr val="lt2"/>
          </a:solidFill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9" name="Shape 249"/>
          <p:cNvSpPr txBox="1"/>
          <p:nvPr/>
        </p:nvSpPr>
        <p:spPr>
          <a:xfrm>
            <a:off x="2915853" y="3017380"/>
            <a:ext cx="1298399" cy="561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100">
                <a:solidFill>
                  <a:schemeClr val="dk1"/>
                </a:solidFill>
              </a:rPr>
              <a:t>((A+B).(A.B)’)’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/>
          <p:nvPr>
            <p:ph idx="1" type="body"/>
          </p:nvPr>
        </p:nvSpPr>
        <p:spPr>
          <a:xfrm>
            <a:off x="457200" y="1278525"/>
            <a:ext cx="2742299" cy="2545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pt-BR"/>
              <a:t>Principais Operações: </a:t>
            </a:r>
            <a:br>
              <a:rPr b="1" lang="pt-BR"/>
            </a:br>
          </a:p>
          <a:p>
            <a:pPr indent="-3175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pt-BR" sz="1400"/>
              <a:t>X + 1 = 1</a:t>
            </a:r>
          </a:p>
          <a:p>
            <a:pPr indent="-3175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pt-BR" sz="1400"/>
              <a:t>X + 0 = X</a:t>
            </a:r>
          </a:p>
          <a:p>
            <a:pPr indent="-3175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pt-BR" sz="1400"/>
              <a:t>X . 1 = X</a:t>
            </a:r>
          </a:p>
          <a:p>
            <a:pPr indent="-3175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pt-BR" sz="1400"/>
              <a:t>X . 0 = 0</a:t>
            </a:r>
          </a:p>
          <a:p>
            <a:pPr indent="-3175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pt-BR" sz="1400"/>
              <a:t>((X)’)’ = X</a:t>
            </a:r>
          </a:p>
          <a:p>
            <a:pPr indent="-3175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pt-BR" sz="1400"/>
              <a:t>X + X = X</a:t>
            </a:r>
          </a:p>
          <a:p>
            <a:pPr indent="-3175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pt-BR" sz="1400"/>
              <a:t>X . X = X</a:t>
            </a:r>
          </a:p>
          <a:p>
            <a:pPr indent="-3175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pt-BR" sz="1400"/>
              <a:t>X + X’ = 1</a:t>
            </a:r>
          </a:p>
          <a:p>
            <a:pPr indent="-3175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pt-BR" sz="1400"/>
              <a:t>X . X’ = 0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55" name="Shape 255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3000"/>
              <a:t>Álgebra de Boole</a:t>
            </a:r>
          </a:p>
          <a:p>
            <a:pPr lvl="0" rtl="0" algn="r">
              <a:spcBef>
                <a:spcPts val="0"/>
              </a:spcBef>
              <a:buNone/>
            </a:pPr>
            <a:r>
              <a:rPr i="1" lang="pt-BR" sz="3000"/>
              <a:t>Propriedades</a:t>
            </a:r>
          </a:p>
        </p:txBody>
      </p:sp>
      <p:sp>
        <p:nvSpPr>
          <p:cNvPr id="256" name="Shape 256"/>
          <p:cNvSpPr txBox="1"/>
          <p:nvPr>
            <p:ph idx="2" type="body"/>
          </p:nvPr>
        </p:nvSpPr>
        <p:spPr>
          <a:xfrm>
            <a:off x="3374600" y="2341900"/>
            <a:ext cx="3790799" cy="249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/>
              <a:t>Leis Associativas: </a:t>
            </a:r>
            <a:br>
              <a:rPr b="1" lang="pt-BR"/>
            </a:br>
          </a:p>
          <a:p>
            <a:pPr rtl="0">
              <a:spcBef>
                <a:spcPts val="0"/>
              </a:spcBef>
              <a:buNone/>
            </a:pPr>
            <a:r>
              <a:rPr b="1" lang="pt-BR" sz="1400"/>
              <a:t>14.	</a:t>
            </a:r>
            <a:r>
              <a:rPr lang="pt-BR" sz="1400"/>
              <a:t>(X + Y) + Z = X + (Y + Z) = X + Y + Z 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pt-BR" sz="1400"/>
              <a:t>15.</a:t>
            </a:r>
            <a:r>
              <a:rPr lang="pt-BR" sz="1400"/>
              <a:t>	(X . Y) . Z = X (Y . Z) = X . Y . Z	</a:t>
            </a:r>
          </a:p>
          <a:p>
            <a:pPr rtl="0">
              <a:spcBef>
                <a:spcPts val="0"/>
              </a:spcBef>
              <a:buNone/>
            </a:pPr>
            <a:r>
              <a:rPr b="1" lang="pt-BR" sz="1400"/>
              <a:t>16.</a:t>
            </a:r>
            <a:r>
              <a:rPr lang="pt-BR" sz="1400"/>
              <a:t>	X . Y + X . Y’ = X </a:t>
            </a:r>
          </a:p>
          <a:p>
            <a:pPr rtl="0">
              <a:spcBef>
                <a:spcPts val="0"/>
              </a:spcBef>
              <a:buNone/>
            </a:pPr>
            <a:r>
              <a:rPr b="1" lang="pt-BR" sz="1400"/>
              <a:t>17.	</a:t>
            </a:r>
            <a:r>
              <a:rPr lang="pt-BR" sz="1400"/>
              <a:t>(X + Y) . (X + Y’) = X 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pt-BR" sz="1400"/>
              <a:t>18.</a:t>
            </a:r>
            <a:r>
              <a:rPr lang="pt-BR" sz="1400"/>
              <a:t>	X . (Y + Z) = (X . Y) + (X . Z) 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pt-BR" sz="1400"/>
              <a:t>19.</a:t>
            </a:r>
            <a:r>
              <a:rPr lang="pt-BR" sz="1400"/>
              <a:t>	X + (Y . Z) = (X + Y) . (X + Z) 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pt-BR" sz="1400"/>
              <a:t>20.</a:t>
            </a:r>
            <a:r>
              <a:rPr lang="pt-BR" sz="1400"/>
              <a:t>	X + X . Y = X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pt-BR" sz="1400"/>
              <a:t>21.</a:t>
            </a:r>
            <a:r>
              <a:rPr lang="pt-BR" sz="1400"/>
              <a:t>	X . (X + Y) = X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pt-BR" sz="1400"/>
              <a:t>22.</a:t>
            </a:r>
            <a:r>
              <a:rPr lang="pt-BR" sz="1400"/>
              <a:t>	(X + Y) . Y = X . Y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lang="pt-BR" sz="1400"/>
              <a:t>23.	</a:t>
            </a:r>
            <a:r>
              <a:rPr lang="pt-BR" sz="1400"/>
              <a:t>(X . Y) + Y = X + Y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</p:txBody>
      </p:sp>
      <p:sp>
        <p:nvSpPr>
          <p:cNvPr id="257" name="Shape 257"/>
          <p:cNvSpPr txBox="1"/>
          <p:nvPr>
            <p:ph idx="3" type="body"/>
          </p:nvPr>
        </p:nvSpPr>
        <p:spPr>
          <a:xfrm>
            <a:off x="458797" y="3765700"/>
            <a:ext cx="3109799" cy="1069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/>
              <a:t>Leis Comutativas: </a:t>
            </a:r>
            <a:br>
              <a:rPr b="1" lang="pt-BR"/>
            </a:br>
          </a:p>
          <a:p>
            <a:pPr lvl="0" rtl="0">
              <a:spcBef>
                <a:spcPts val="0"/>
              </a:spcBef>
              <a:buNone/>
            </a:pPr>
            <a:r>
              <a:rPr b="1" lang="pt-BR" sz="1400"/>
              <a:t>10.</a:t>
            </a:r>
            <a:r>
              <a:rPr lang="pt-BR" sz="1400"/>
              <a:t>	X + Y = Y + X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pt-BR" sz="1400"/>
              <a:t>11.</a:t>
            </a:r>
            <a:r>
              <a:rPr lang="pt-BR" sz="1400"/>
              <a:t>	X . Y = Y . X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258" name="Shape 258"/>
          <p:cNvSpPr txBox="1"/>
          <p:nvPr/>
        </p:nvSpPr>
        <p:spPr>
          <a:xfrm>
            <a:off x="3383799" y="1275200"/>
            <a:ext cx="3256500" cy="11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800">
                <a:solidFill>
                  <a:schemeClr val="dk2"/>
                </a:solidFill>
              </a:rPr>
              <a:t>Leis Distributivas: </a:t>
            </a:r>
            <a:br>
              <a:rPr b="1" lang="pt-BR" sz="1800">
                <a:solidFill>
                  <a:schemeClr val="dk2"/>
                </a:solidFill>
              </a:rPr>
            </a:br>
          </a:p>
          <a:p>
            <a:pPr lvl="0" rtl="0">
              <a:spcBef>
                <a:spcPts val="0"/>
              </a:spcBef>
              <a:buNone/>
            </a:pPr>
            <a:r>
              <a:rPr b="1" lang="pt-BR">
                <a:solidFill>
                  <a:schemeClr val="dk2"/>
                </a:solidFill>
              </a:rPr>
              <a:t>12.</a:t>
            </a:r>
            <a:r>
              <a:rPr b="1" lang="pt-BR" sz="1800">
                <a:solidFill>
                  <a:schemeClr val="dk2"/>
                </a:solidFill>
              </a:rPr>
              <a:t>	</a:t>
            </a:r>
            <a:r>
              <a:rPr lang="pt-BR">
                <a:solidFill>
                  <a:schemeClr val="dk2"/>
                </a:solidFill>
              </a:rPr>
              <a:t>(A + B) . C = (A . C) + (B . C)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pt-BR">
                <a:solidFill>
                  <a:schemeClr val="dk2"/>
                </a:solidFill>
              </a:rPr>
              <a:t>13.</a:t>
            </a:r>
            <a:r>
              <a:rPr lang="pt-BR">
                <a:solidFill>
                  <a:schemeClr val="dk2"/>
                </a:solidFill>
              </a:rPr>
              <a:t>	(A . B) + C = (A + C) . (B + C)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/>
          <p:nvPr>
            <p:ph idx="1" type="body"/>
          </p:nvPr>
        </p:nvSpPr>
        <p:spPr>
          <a:xfrm>
            <a:off x="457200" y="1278525"/>
            <a:ext cx="8247600" cy="2545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pt-BR"/>
              <a:t>Lei de DeMorgan: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pt-BR"/>
              <a:t>(X + Y + Z + ...) = X . Y . Z . ...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pt-BR"/>
              <a:t>(X . Y . Z . ...) = X + Y + Z + ...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b="1" lang="pt-BR"/>
              <a:t>Suficiência das Operações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Apenas as operações AND e NOT ou OR e NOT são suficientes para expressar qualquer operação.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indent="457200" lvl="0" rtl="0">
              <a:spcBef>
                <a:spcPts val="0"/>
              </a:spcBef>
              <a:buNone/>
            </a:pPr>
            <a:r>
              <a:rPr b="1" lang="pt-BR"/>
              <a:t>Exemplo:</a:t>
            </a:r>
            <a:r>
              <a:rPr lang="pt-BR"/>
              <a:t> </a:t>
            </a:r>
            <a:r>
              <a:rPr lang="pt-BR">
                <a:solidFill>
                  <a:schemeClr val="dk1"/>
                </a:solidFill>
              </a:rPr>
              <a:t>ĀE + AĒ ⇨ (aplicando DeMorgan) ⇨ĀE . AĒ </a:t>
            </a:r>
          </a:p>
        </p:txBody>
      </p:sp>
      <p:sp>
        <p:nvSpPr>
          <p:cNvPr id="264" name="Shape 264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3000"/>
              <a:t>Álgebra de Boole</a:t>
            </a:r>
          </a:p>
          <a:p>
            <a:pPr lvl="0" rtl="0" algn="r">
              <a:spcBef>
                <a:spcPts val="0"/>
              </a:spcBef>
              <a:buNone/>
            </a:pPr>
            <a:r>
              <a:rPr i="1" lang="pt-BR" sz="3000"/>
              <a:t>Propriedades</a:t>
            </a:r>
          </a:p>
        </p:txBody>
      </p:sp>
      <p:cxnSp>
        <p:nvCxnSpPr>
          <p:cNvPr id="265" name="Shape 265"/>
          <p:cNvCxnSpPr/>
          <p:nvPr/>
        </p:nvCxnSpPr>
        <p:spPr>
          <a:xfrm>
            <a:off x="6160239" y="3788416"/>
            <a:ext cx="329400" cy="0"/>
          </a:xfrm>
          <a:prstGeom prst="straightConnector1">
            <a:avLst/>
          </a:prstGeom>
          <a:noFill/>
          <a:ln cap="flat" w="19050">
            <a:solidFill>
              <a:schemeClr val="dk1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66" name="Shape 266"/>
          <p:cNvCxnSpPr/>
          <p:nvPr/>
        </p:nvCxnSpPr>
        <p:spPr>
          <a:xfrm>
            <a:off x="5651008" y="3788416"/>
            <a:ext cx="329400" cy="0"/>
          </a:xfrm>
          <a:prstGeom prst="straightConnector1">
            <a:avLst/>
          </a:prstGeom>
          <a:noFill/>
          <a:ln cap="flat" w="19050">
            <a:solidFill>
              <a:schemeClr val="dk1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67" name="Shape 267"/>
          <p:cNvCxnSpPr/>
          <p:nvPr/>
        </p:nvCxnSpPr>
        <p:spPr>
          <a:xfrm>
            <a:off x="5643914" y="3745591"/>
            <a:ext cx="856499" cy="0"/>
          </a:xfrm>
          <a:prstGeom prst="straightConnector1">
            <a:avLst/>
          </a:prstGeom>
          <a:noFill/>
          <a:ln cap="flat" w="19050">
            <a:solidFill>
              <a:schemeClr val="dk1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68" name="Shape 268"/>
          <p:cNvCxnSpPr/>
          <p:nvPr/>
        </p:nvCxnSpPr>
        <p:spPr>
          <a:xfrm>
            <a:off x="1052689" y="1918166"/>
            <a:ext cx="1502400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69" name="Shape 269"/>
          <p:cNvCxnSpPr/>
          <p:nvPr/>
        </p:nvCxnSpPr>
        <p:spPr>
          <a:xfrm>
            <a:off x="2809188" y="1918175"/>
            <a:ext cx="180599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70" name="Shape 270"/>
          <p:cNvCxnSpPr/>
          <p:nvPr/>
        </p:nvCxnSpPr>
        <p:spPr>
          <a:xfrm>
            <a:off x="3478050" y="1918175"/>
            <a:ext cx="214200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71" name="Shape 271"/>
          <p:cNvCxnSpPr/>
          <p:nvPr/>
        </p:nvCxnSpPr>
        <p:spPr>
          <a:xfrm>
            <a:off x="3170122" y="1918175"/>
            <a:ext cx="180599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72" name="Shape 272"/>
          <p:cNvCxnSpPr/>
          <p:nvPr/>
        </p:nvCxnSpPr>
        <p:spPr>
          <a:xfrm>
            <a:off x="3017722" y="2222975"/>
            <a:ext cx="180599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73" name="Shape 273"/>
          <p:cNvCxnSpPr/>
          <p:nvPr/>
        </p:nvCxnSpPr>
        <p:spPr>
          <a:xfrm>
            <a:off x="2609968" y="2222975"/>
            <a:ext cx="180599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74" name="Shape 274"/>
          <p:cNvCxnSpPr/>
          <p:nvPr/>
        </p:nvCxnSpPr>
        <p:spPr>
          <a:xfrm>
            <a:off x="3425476" y="2222975"/>
            <a:ext cx="180599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75" name="Shape 275"/>
          <p:cNvCxnSpPr/>
          <p:nvPr/>
        </p:nvCxnSpPr>
        <p:spPr>
          <a:xfrm>
            <a:off x="1052689" y="2222966"/>
            <a:ext cx="1328399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Mintermos e Maxtermos</a:t>
            </a:r>
          </a:p>
        </p:txBody>
      </p:sp>
      <p:sp>
        <p:nvSpPr>
          <p:cNvPr id="281" name="Shape 281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457200" marL="0" rtl="0">
              <a:spcBef>
                <a:spcPts val="0"/>
              </a:spcBef>
              <a:buNone/>
            </a:pPr>
            <a:r>
              <a:rPr lang="pt-BR"/>
              <a:t>Como achar a equação booleana para a saída de acordo com</a:t>
            </a:r>
          </a:p>
          <a:p>
            <a:pPr rtl="0">
              <a:spcBef>
                <a:spcPts val="0"/>
              </a:spcBef>
              <a:buNone/>
            </a:pPr>
            <a:r>
              <a:rPr lang="pt-BR"/>
              <a:t>a tabela da verdade??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pt-BR"/>
              <a:t>           Entradas                                                                Saída</a:t>
            </a:r>
          </a:p>
        </p:txBody>
      </p:sp>
      <p:pic>
        <p:nvPicPr>
          <p:cNvPr id="282" name="Shape 2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67200" y="2260587"/>
            <a:ext cx="1895475" cy="2524125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Shape 283"/>
          <p:cNvSpPr txBox="1"/>
          <p:nvPr/>
        </p:nvSpPr>
        <p:spPr>
          <a:xfrm>
            <a:off x="779825" y="2542950"/>
            <a:ext cx="1944899" cy="821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pt-BR"/>
              <a:t>Todas combinações</a:t>
            </a:r>
          </a:p>
          <a:p>
            <a:pPr>
              <a:spcBef>
                <a:spcPts val="0"/>
              </a:spcBef>
              <a:buNone/>
            </a:pPr>
            <a:r>
              <a:rPr lang="pt-BR"/>
              <a:t>       possíveis</a:t>
            </a:r>
          </a:p>
        </p:txBody>
      </p:sp>
      <p:sp>
        <p:nvSpPr>
          <p:cNvPr id="284" name="Shape 284"/>
          <p:cNvSpPr/>
          <p:nvPr/>
        </p:nvSpPr>
        <p:spPr>
          <a:xfrm>
            <a:off x="2389300" y="2207925"/>
            <a:ext cx="777899" cy="4755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5" name="Shape 285"/>
          <p:cNvSpPr/>
          <p:nvPr/>
        </p:nvSpPr>
        <p:spPr>
          <a:xfrm>
            <a:off x="5062675" y="2207925"/>
            <a:ext cx="983400" cy="4755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Mintermos e Maxtermos</a:t>
            </a:r>
          </a:p>
        </p:txBody>
      </p:sp>
      <p:sp>
        <p:nvSpPr>
          <p:cNvPr id="291" name="Shape 291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pt-BR"/>
              <a:t>Mintermos (soma de produtos):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/>
              <a:t>	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pt-BR"/>
              <a:t>Dada uma função Booleana de n variáveis (ou seja, n entradas), haverá 2^n combinações possíveis de valores.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lvl="0" rtl="0">
              <a:spcBef>
                <a:spcPts val="0"/>
              </a:spcBef>
              <a:buNone/>
            </a:pPr>
            <a:r>
              <a:rPr lang="pt-BR"/>
              <a:t>A cada combinação de entradas podemos associar um </a:t>
            </a:r>
            <a:r>
              <a:rPr b="1" lang="pt-BR"/>
              <a:t>termo produto</a:t>
            </a:r>
            <a:r>
              <a:rPr lang="pt-BR"/>
              <a:t>, no qual todas as variáveis da função estão presentes, e que é construído da seguinte forma: se a variável correspondente vale </a:t>
            </a:r>
            <a:r>
              <a:rPr b="1" lang="pt-BR"/>
              <a:t>0</a:t>
            </a:r>
            <a:r>
              <a:rPr lang="pt-BR"/>
              <a:t>, ela deve aparecer negada; se a variável vale </a:t>
            </a:r>
            <a:r>
              <a:rPr b="1" lang="pt-BR"/>
              <a:t>1</a:t>
            </a:r>
            <a:r>
              <a:rPr lang="pt-BR"/>
              <a:t>, ela deve aparecer não negada.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Mintermos e Maxtermos</a:t>
            </a:r>
          </a:p>
        </p:txBody>
      </p:sp>
      <p:sp>
        <p:nvSpPr>
          <p:cNvPr id="297" name="Shape 297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457200" lvl="0" rtl="0">
              <a:spcBef>
                <a:spcPts val="0"/>
              </a:spcBef>
              <a:buNone/>
            </a:pPr>
            <a:r>
              <a:rPr lang="pt-BR"/>
              <a:t>A tabela a seguir lista os termos produto associados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pt-BR"/>
              <a:t> a cada combinação de entradas para uma função Booleana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pt-BR"/>
              <a:t>de três variáveis (A, B e C, por exemplo).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rPr lang="pt-BR"/>
              <a:t> 	Se quisermos encontrar a equação para uma função a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pt-BR"/>
              <a:t>partir de sua tabela verdade, basta montarmos um </a:t>
            </a:r>
            <a:r>
              <a:rPr b="1" lang="pt-BR"/>
              <a:t>OU</a:t>
            </a:r>
            <a:r>
              <a:rPr lang="pt-BR"/>
              <a:t>( + )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pt-BR"/>
              <a:t>entre os mintermos associados aos 1s da função (também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pt-BR"/>
              <a:t>chamados mintermos 1 ).</a:t>
            </a:r>
          </a:p>
        </p:txBody>
      </p:sp>
      <p:pic>
        <p:nvPicPr>
          <p:cNvPr id="298" name="Shape 2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22049" y="1933849"/>
            <a:ext cx="2118774" cy="2920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Mintermos e Maxtermos</a:t>
            </a:r>
          </a:p>
        </p:txBody>
      </p:sp>
      <p:sp>
        <p:nvSpPr>
          <p:cNvPr id="304" name="Shape 304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457200" lvl="0">
              <a:spcBef>
                <a:spcPts val="0"/>
              </a:spcBef>
              <a:buNone/>
            </a:pPr>
            <a:r>
              <a:rPr lang="pt-BR"/>
              <a:t>Exemplo: Encontrar a equação em soma de produtos (SdP) para a função F, descrita pela seguinte tabela verdade:</a:t>
            </a:r>
          </a:p>
        </p:txBody>
      </p:sp>
      <p:pic>
        <p:nvPicPr>
          <p:cNvPr id="305" name="Shape 3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24462" y="2098512"/>
            <a:ext cx="1895475" cy="2524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Mintermos e Maxtermos</a:t>
            </a:r>
          </a:p>
        </p:txBody>
      </p:sp>
      <p:sp>
        <p:nvSpPr>
          <p:cNvPr id="311" name="Shape 311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457200"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pt-BR"/>
              <a:t>Os valores de (A,B,C) para os quais F=1 são (0,1,0), (0,1,1), (1,0,1) e (1,1,0). Os mintermos associados a essas condições , são (A’×B×C’) , (A’×B×C), (A×B’×C) e (A×B×C’) , respectivamente. Logo, a equação em soma</a:t>
            </a:r>
          </a:p>
          <a:p>
            <a:pPr rtl="0">
              <a:spcBef>
                <a:spcPts val="0"/>
              </a:spcBef>
              <a:buNone/>
            </a:pPr>
            <a:r>
              <a:rPr lang="pt-BR"/>
              <a:t>de produtos para F será o OU entre estes produtos, conforme segue: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algn="ctr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algn="ctr">
              <a:spcBef>
                <a:spcPts val="0"/>
              </a:spcBef>
              <a:buNone/>
            </a:pPr>
            <a:r>
              <a:rPr lang="pt-BR" sz="2400"/>
              <a:t>F = A’BC’ + A’BC + AB’C + ABC’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Mintermos e Maxtermos</a:t>
            </a:r>
          </a:p>
        </p:txBody>
      </p:sp>
      <p:sp>
        <p:nvSpPr>
          <p:cNvPr id="317" name="Shape 317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pt-BR"/>
              <a:t>Maxtermos (produto de somas):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pt-BR"/>
              <a:t>	A cada combinação das variáveis de entrada de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/>
              <a:t> uma função podemos associar um termo soma, no qual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/>
              <a:t> todas as variáveis da função estão presentes, e que é 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/>
              <a:t>construído da seguinte forma: se a variável 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/>
              <a:t>correspondente vale </a:t>
            </a:r>
            <a:r>
              <a:rPr b="1" lang="pt-BR"/>
              <a:t>1</a:t>
            </a:r>
            <a:r>
              <a:rPr lang="pt-BR"/>
              <a:t>, ela deve aparecer negada;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/>
              <a:t>se a variável vale </a:t>
            </a:r>
            <a:r>
              <a:rPr b="1" lang="pt-BR"/>
              <a:t>0</a:t>
            </a:r>
            <a:r>
              <a:rPr lang="pt-BR"/>
              <a:t>, ela deve aparecer não negada.</a:t>
            </a:r>
          </a:p>
        </p:txBody>
      </p:sp>
      <p:pic>
        <p:nvPicPr>
          <p:cNvPr id="318" name="Shape 3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16675" y="1278525"/>
            <a:ext cx="2324100" cy="3524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Monitoria SD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pt-BR"/>
              <a:t>Álgebra de Boole</a:t>
            </a:r>
          </a:p>
          <a:p>
            <a:pPr indent="-342900" lvl="0" marL="9144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Tabela Verdade</a:t>
            </a:r>
          </a:p>
          <a:p>
            <a:pPr indent="-342900" lvl="0" marL="9144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Principais Operações</a:t>
            </a:r>
          </a:p>
          <a:p>
            <a:pPr indent="-342900" lvl="0" marL="9144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Portas Lógicas</a:t>
            </a:r>
          </a:p>
          <a:p>
            <a:pPr indent="-342900" lvl="0" marL="9144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Propriedades</a:t>
            </a:r>
          </a:p>
          <a:p>
            <a:pPr indent="-342900" lvl="0" marL="9144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Teorema de De Morgan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pt-BR"/>
              <a:t>Mintermos e Maxtermos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pt-BR"/>
              <a:t>Mapa de Karnaugh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Mintermos e Maxtermos</a:t>
            </a:r>
          </a:p>
        </p:txBody>
      </p:sp>
      <p:sp>
        <p:nvSpPr>
          <p:cNvPr id="324" name="Shape 324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lvl="0" rtl="0">
              <a:spcBef>
                <a:spcPts val="0"/>
              </a:spcBef>
              <a:buNone/>
            </a:pPr>
            <a:r>
              <a:rPr lang="pt-BR"/>
              <a:t>Se quisermos encontrar a equação para uma função a partir de sua tabela verdade, basta montarmos um </a:t>
            </a:r>
            <a:r>
              <a:rPr b="1" lang="pt-BR"/>
              <a:t>E</a:t>
            </a:r>
            <a:r>
              <a:rPr lang="pt-BR"/>
              <a:t> ( x ) entre os maxtermos associados aos 0s da função (também chamados maxtermos 0 ).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lvl="0" rtl="0">
              <a:spcBef>
                <a:spcPts val="0"/>
              </a:spcBef>
              <a:buNone/>
            </a:pPr>
            <a:r>
              <a:rPr lang="pt-BR"/>
              <a:t>Exemplo: Encontrar a equação em produto de somas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pt-BR"/>
              <a:t>(PdS) para a função F, descrita pela seguinte tabela verdade:</a:t>
            </a:r>
          </a:p>
        </p:txBody>
      </p:sp>
      <p:pic>
        <p:nvPicPr>
          <p:cNvPr id="325" name="Shape 3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24662" y="2213687"/>
            <a:ext cx="1762125" cy="2790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Mintermos e Maxtermos</a:t>
            </a:r>
          </a:p>
        </p:txBody>
      </p:sp>
      <p:sp>
        <p:nvSpPr>
          <p:cNvPr id="331" name="Shape 331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457200"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pt-BR"/>
              <a:t>Os valores das variáveis de entrada (A,B,C) para os quais F=0 são (0,0,0), (0,0,1), (1,0,0) e (1,1,1). Os maxtermos associados a essas condições (ou seja, os maxtermos 0), são (A+B+C), (A+B+C’), (A’+B+C) e (A’+B’+C’),</a:t>
            </a:r>
          </a:p>
          <a:p>
            <a:pPr rtl="0">
              <a:spcBef>
                <a:spcPts val="0"/>
              </a:spcBef>
              <a:buNone/>
            </a:pPr>
            <a:r>
              <a:rPr lang="pt-BR"/>
              <a:t>respectivamente. Logo, a equação em produto de somas para F será o E entre estas somas: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ctr">
              <a:spcBef>
                <a:spcPts val="0"/>
              </a:spcBef>
              <a:buNone/>
            </a:pPr>
            <a:r>
              <a:rPr lang="pt-BR" sz="2400"/>
              <a:t>F =(A+B+C)(A+B+C’)(A’+B+C)(A’+B’+C’)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Mapa de Karnaugh</a:t>
            </a:r>
          </a:p>
        </p:txBody>
      </p:sp>
      <p:sp>
        <p:nvSpPr>
          <p:cNvPr id="337" name="Shape 337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pt-BR"/>
              <a:t>Forma mais objetiva de representar as entradas e saídas de um circuito do que a tabela verdade.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pt-BR"/>
              <a:t>Um circuito gerado a partir de um mapa de karnaugh já estará otimizado.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Mapa de Karnaugh</a:t>
            </a:r>
          </a:p>
        </p:txBody>
      </p:sp>
      <p:sp>
        <p:nvSpPr>
          <p:cNvPr id="343" name="Shape 343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b="1" lang="pt-BR"/>
              <a:t>Estrutura:</a:t>
            </a:r>
          </a:p>
          <a:p>
            <a:pPr rtl="0">
              <a:spcBef>
                <a:spcPts val="0"/>
              </a:spcBef>
              <a:buNone/>
            </a:pPr>
            <a:r>
              <a:rPr b="1" lang="pt-BR"/>
              <a:t>	Como montar?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pt-BR"/>
              <a:t>	A tabela deve conter todas</a:t>
            </a:r>
          </a:p>
          <a:p>
            <a:pPr rtl="0">
              <a:spcBef>
                <a:spcPts val="0"/>
              </a:spcBef>
              <a:buNone/>
            </a:pPr>
            <a:r>
              <a:rPr lang="pt-BR"/>
              <a:t> as combinações possíveis, assim</a:t>
            </a:r>
          </a:p>
          <a:p>
            <a:pPr rtl="0">
              <a:spcBef>
                <a:spcPts val="0"/>
              </a:spcBef>
              <a:buNone/>
            </a:pPr>
            <a:r>
              <a:rPr lang="pt-BR"/>
              <a:t> como a tabela da verdade.</a:t>
            </a:r>
          </a:p>
          <a:p>
            <a:pPr rtl="0">
              <a:spcBef>
                <a:spcPts val="0"/>
              </a:spcBef>
              <a:buNone/>
            </a:pPr>
            <a:r>
              <a:rPr lang="pt-BR"/>
              <a:t>	Fazer o menor número de</a:t>
            </a:r>
          </a:p>
          <a:p>
            <a:pPr rtl="0">
              <a:spcBef>
                <a:spcPts val="0"/>
              </a:spcBef>
              <a:buNone/>
            </a:pPr>
            <a:r>
              <a:rPr lang="pt-BR"/>
              <a:t>agrupamentos contendo a maior</a:t>
            </a:r>
          </a:p>
          <a:p>
            <a:pPr rtl="0">
              <a:spcBef>
                <a:spcPts val="0"/>
              </a:spcBef>
              <a:buNone/>
            </a:pPr>
            <a:r>
              <a:rPr lang="pt-BR"/>
              <a:t>quantidade de 1’s e 0’s.</a:t>
            </a:r>
          </a:p>
          <a:p>
            <a:pPr rtl="0">
              <a:spcBef>
                <a:spcPts val="0"/>
              </a:spcBef>
              <a:buNone/>
            </a:pPr>
            <a:r>
              <a:rPr lang="pt-BR"/>
              <a:t>	Quantidade de elementos no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/>
              <a:t>agrupamento: Potências de 2 (1, 2, 4, 8, … ).</a:t>
            </a:r>
          </a:p>
        </p:txBody>
      </p:sp>
      <p:pic>
        <p:nvPicPr>
          <p:cNvPr id="344" name="Shape 3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63125" y="1425325"/>
            <a:ext cx="4552799" cy="2869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Mapa de Karnaugh</a:t>
            </a:r>
          </a:p>
        </p:txBody>
      </p:sp>
      <p:sp>
        <p:nvSpPr>
          <p:cNvPr id="350" name="Shape 350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>
              <a:spcBef>
                <a:spcPts val="0"/>
              </a:spcBef>
              <a:buNone/>
            </a:pPr>
            <a:r>
              <a:rPr b="1" lang="pt-BR"/>
              <a:t>Exemplo 01:</a:t>
            </a:r>
          </a:p>
        </p:txBody>
      </p:sp>
      <p:pic>
        <p:nvPicPr>
          <p:cNvPr id="351" name="Shape 3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2125" y="1487726"/>
            <a:ext cx="4113275" cy="3090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Mapa de Karnaugh</a:t>
            </a:r>
          </a:p>
        </p:txBody>
      </p:sp>
      <p:sp>
        <p:nvSpPr>
          <p:cNvPr id="357" name="Shape 357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rtl="0">
              <a:spcBef>
                <a:spcPts val="0"/>
              </a:spcBef>
              <a:buNone/>
            </a:pPr>
            <a:r>
              <a:rPr b="1" lang="pt-BR"/>
              <a:t>Exemplo 01: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lvl="0" marL="457200" rtl="0">
              <a:spcBef>
                <a:spcPts val="0"/>
              </a:spcBef>
              <a:buNone/>
            </a:pPr>
            <a:r>
              <a:rPr lang="pt-BR"/>
              <a:t>S = B’.D</a:t>
            </a:r>
          </a:p>
        </p:txBody>
      </p:sp>
      <p:pic>
        <p:nvPicPr>
          <p:cNvPr id="358" name="Shape 3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2125" y="1487726"/>
            <a:ext cx="4113275" cy="3090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Mapa de Karnaugh</a:t>
            </a:r>
          </a:p>
        </p:txBody>
      </p:sp>
      <p:sp>
        <p:nvSpPr>
          <p:cNvPr id="364" name="Shape 364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b="1" lang="pt-BR"/>
              <a:t>Exemplo 02:</a:t>
            </a:r>
          </a:p>
        </p:txBody>
      </p:sp>
      <p:pic>
        <p:nvPicPr>
          <p:cNvPr id="365" name="Shape 3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13675" y="1336951"/>
            <a:ext cx="4296625" cy="322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Mapa de Karnaugh</a:t>
            </a:r>
          </a:p>
        </p:txBody>
      </p:sp>
      <p:sp>
        <p:nvSpPr>
          <p:cNvPr id="371" name="Shape 371"/>
          <p:cNvSpPr txBox="1"/>
          <p:nvPr>
            <p:ph idx="1" type="body"/>
          </p:nvPr>
        </p:nvSpPr>
        <p:spPr>
          <a:xfrm>
            <a:off x="71150" y="12287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lvl="0" marL="0" rtl="0">
              <a:spcBef>
                <a:spcPts val="0"/>
              </a:spcBef>
              <a:buNone/>
            </a:pPr>
            <a:r>
              <a:rPr b="1" lang="pt-BR"/>
              <a:t>Exemplo 02:</a:t>
            </a:r>
          </a:p>
        </p:txBody>
      </p:sp>
      <p:pic>
        <p:nvPicPr>
          <p:cNvPr id="372" name="Shape 3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04100" y="1355150"/>
            <a:ext cx="4296652" cy="322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Mapa de Karnaugh</a:t>
            </a:r>
          </a:p>
        </p:txBody>
      </p:sp>
      <p:sp>
        <p:nvSpPr>
          <p:cNvPr id="378" name="Shape 378"/>
          <p:cNvSpPr txBox="1"/>
          <p:nvPr>
            <p:ph idx="1" type="body"/>
          </p:nvPr>
        </p:nvSpPr>
        <p:spPr>
          <a:xfrm>
            <a:off x="71150" y="12287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marL="0" rtl="0">
              <a:spcBef>
                <a:spcPts val="0"/>
              </a:spcBef>
              <a:buNone/>
            </a:pPr>
            <a:r>
              <a:rPr b="1" lang="pt-BR"/>
              <a:t>Exemplo 02:</a:t>
            </a:r>
          </a:p>
          <a:p>
            <a:pPr indent="45720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marL="0" rtl="0">
              <a:spcBef>
                <a:spcPts val="0"/>
              </a:spcBef>
              <a:buNone/>
            </a:pPr>
            <a:r>
              <a:rPr lang="pt-BR">
                <a:solidFill>
                  <a:srgbClr val="FF0000"/>
                </a:solidFill>
              </a:rPr>
              <a:t>Errado</a:t>
            </a:r>
            <a:r>
              <a:rPr lang="pt-BR"/>
              <a:t>: Número de elementos </a:t>
            </a:r>
          </a:p>
          <a:p>
            <a:pPr indent="457200" marL="0" rtl="0">
              <a:spcBef>
                <a:spcPts val="0"/>
              </a:spcBef>
              <a:buNone/>
            </a:pPr>
            <a:r>
              <a:rPr lang="pt-BR"/>
              <a:t>no agrupamento não é </a:t>
            </a:r>
          </a:p>
          <a:p>
            <a:pPr indent="457200" lvl="0" marL="0" rtl="0">
              <a:spcBef>
                <a:spcPts val="0"/>
              </a:spcBef>
              <a:buNone/>
            </a:pPr>
            <a:r>
              <a:rPr lang="pt-BR"/>
              <a:t>permitido.</a:t>
            </a:r>
          </a:p>
        </p:txBody>
      </p:sp>
      <p:pic>
        <p:nvPicPr>
          <p:cNvPr id="379" name="Shape 3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04100" y="1355150"/>
            <a:ext cx="4296652" cy="322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Mapa de Karnaugh</a:t>
            </a:r>
          </a:p>
        </p:txBody>
      </p:sp>
      <p:sp>
        <p:nvSpPr>
          <p:cNvPr id="385" name="Shape 385"/>
          <p:cNvSpPr txBox="1"/>
          <p:nvPr>
            <p:ph idx="1" type="body"/>
          </p:nvPr>
        </p:nvSpPr>
        <p:spPr>
          <a:xfrm>
            <a:off x="71150" y="12287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marL="0" rtl="0">
              <a:spcBef>
                <a:spcPts val="0"/>
              </a:spcBef>
              <a:buNone/>
            </a:pPr>
            <a:r>
              <a:rPr b="1" lang="pt-BR"/>
              <a:t>Exemplo 02:</a:t>
            </a:r>
          </a:p>
          <a:p>
            <a:pPr indent="45720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rPr lang="pt-BR"/>
              <a:t>	S = </a:t>
            </a:r>
            <a:r>
              <a:rPr lang="pt-BR">
                <a:solidFill>
                  <a:srgbClr val="00FFFF"/>
                </a:solidFill>
              </a:rPr>
              <a:t>C’D’</a:t>
            </a:r>
            <a:r>
              <a:rPr lang="pt-BR"/>
              <a:t> + </a:t>
            </a:r>
            <a:r>
              <a:rPr lang="pt-BR">
                <a:solidFill>
                  <a:srgbClr val="F1C232"/>
                </a:solidFill>
              </a:rPr>
              <a:t> BC’</a:t>
            </a:r>
            <a:r>
              <a:rPr lang="pt-BR"/>
              <a:t> + </a:t>
            </a:r>
            <a:r>
              <a:rPr lang="pt-BR">
                <a:solidFill>
                  <a:srgbClr val="38761D"/>
                </a:solidFill>
              </a:rPr>
              <a:t>AC’</a:t>
            </a:r>
          </a:p>
        </p:txBody>
      </p:sp>
      <p:pic>
        <p:nvPicPr>
          <p:cNvPr id="386" name="Shape 3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04100" y="1355151"/>
            <a:ext cx="4296650" cy="32279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3000"/>
              <a:t>Álgebra de Boole</a:t>
            </a:r>
          </a:p>
          <a:p>
            <a:pPr lvl="0" rtl="0" algn="r">
              <a:spcBef>
                <a:spcPts val="0"/>
              </a:spcBef>
              <a:buNone/>
            </a:pPr>
            <a:r>
              <a:rPr i="1" lang="pt-BR" sz="3000"/>
              <a:t>Tabela Verdade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A Tabela verdade relaciona os resultados (as saída) de uma função lógica para todas as combinações possíveis de suas variáveis (as entrada).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/>
              <a:t>	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b="1" lang="pt-BR"/>
              <a:t>Exemplo:</a:t>
            </a:r>
            <a:r>
              <a:rPr lang="pt-BR"/>
              <a:t> </a:t>
            </a:r>
            <a:r>
              <a:rPr lang="pt-BR">
                <a:solidFill>
                  <a:schemeClr val="dk1"/>
                </a:solidFill>
              </a:rPr>
              <a:t>Sendo a função lógica Z = A + B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aphicFrame>
        <p:nvGraphicFramePr>
          <p:cNvPr id="111" name="Shape 111"/>
          <p:cNvGraphicFramePr/>
          <p:nvPr/>
        </p:nvGraphicFramePr>
        <p:xfrm>
          <a:off x="3616325" y="2767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{68D08F7D-C063-4BA9-AAA1-C6F4742B7B07}</a:tableStyleId>
              </a:tblPr>
              <a:tblGrid>
                <a:gridCol w="431975"/>
                <a:gridCol w="431975"/>
                <a:gridCol w="10474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A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B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Z = f(A,B)</a:t>
                      </a:r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  <p:sp>
        <p:nvSpPr>
          <p:cNvPr id="112" name="Shape 112"/>
          <p:cNvSpPr/>
          <p:nvPr/>
        </p:nvSpPr>
        <p:spPr>
          <a:xfrm>
            <a:off x="3143650" y="2762375"/>
            <a:ext cx="1331099" cy="382499"/>
          </a:xfrm>
          <a:prstGeom prst="left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noFill/>
          <a:ln cap="flat" w="19050">
            <a:solidFill>
              <a:srgbClr val="6AA84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" name="Shape 113"/>
          <p:cNvSpPr txBox="1"/>
          <p:nvPr/>
        </p:nvSpPr>
        <p:spPr>
          <a:xfrm>
            <a:off x="1685525" y="2762375"/>
            <a:ext cx="1578599" cy="382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i="1" lang="pt-BR" sz="1200"/>
              <a:t>Variáveis (entradas)</a:t>
            </a:r>
          </a:p>
        </p:txBody>
      </p:sp>
      <p:sp>
        <p:nvSpPr>
          <p:cNvPr id="114" name="Shape 114"/>
          <p:cNvSpPr/>
          <p:nvPr/>
        </p:nvSpPr>
        <p:spPr>
          <a:xfrm>
            <a:off x="3121150" y="3150200"/>
            <a:ext cx="1371300" cy="1579499"/>
          </a:xfrm>
          <a:prstGeom prst="leftArrowCallout">
            <a:avLst>
              <a:gd fmla="val 25000" name="adj1"/>
              <a:gd fmla="val 25000" name="adj2"/>
              <a:gd fmla="val 25000" name="adj3"/>
              <a:gd fmla="val 63418" name="adj4"/>
            </a:avLst>
          </a:prstGeom>
          <a:noFill/>
          <a:ln cap="flat" w="19050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" name="Shape 115"/>
          <p:cNvSpPr txBox="1"/>
          <p:nvPr/>
        </p:nvSpPr>
        <p:spPr>
          <a:xfrm>
            <a:off x="1545125" y="3590350"/>
            <a:ext cx="1719000" cy="6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i="1" lang="pt-BR" sz="1200"/>
              <a:t>Possíveis combinações dos estados das variáveis</a:t>
            </a:r>
          </a:p>
        </p:txBody>
      </p:sp>
      <p:sp>
        <p:nvSpPr>
          <p:cNvPr id="116" name="Shape 116"/>
          <p:cNvSpPr/>
          <p:nvPr/>
        </p:nvSpPr>
        <p:spPr>
          <a:xfrm flipH="1">
            <a:off x="4494850" y="2767700"/>
            <a:ext cx="1331099" cy="382499"/>
          </a:xfrm>
          <a:prstGeom prst="leftArrowCallout">
            <a:avLst>
              <a:gd fmla="val 25000" name="adj1"/>
              <a:gd fmla="val 25000" name="adj2"/>
              <a:gd fmla="val 25000" name="adj3"/>
              <a:gd fmla="val 77873" name="adj4"/>
            </a:avLst>
          </a:prstGeom>
          <a:noFill/>
          <a:ln cap="flat" w="19050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/>
          <p:nvPr/>
        </p:nvSpPr>
        <p:spPr>
          <a:xfrm flipH="1">
            <a:off x="4494850" y="3150200"/>
            <a:ext cx="1484699" cy="1579499"/>
          </a:xfrm>
          <a:prstGeom prst="leftArrowCallout">
            <a:avLst>
              <a:gd fmla="val 21233" name="adj1"/>
              <a:gd fmla="val 23752" name="adj2"/>
              <a:gd fmla="val 23317" name="adj3"/>
              <a:gd fmla="val 70268" name="adj4"/>
            </a:avLst>
          </a:prstGeom>
          <a:noFill/>
          <a:ln cap="flat" w="19050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 txBox="1"/>
          <p:nvPr/>
        </p:nvSpPr>
        <p:spPr>
          <a:xfrm>
            <a:off x="5828350" y="3590350"/>
            <a:ext cx="1793099" cy="6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i="1" lang="pt-BR" sz="1200"/>
              <a:t>Resultado da função lógica para cada combinação de entrada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5828350" y="2767700"/>
            <a:ext cx="1288199" cy="382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i="1" lang="pt-BR" sz="1200"/>
              <a:t>Função Lógica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2" name="Shape 392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b="1" lang="pt-BR"/>
              <a:t>Don’t Care: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lvl="0" rtl="0">
              <a:spcBef>
                <a:spcPts val="0"/>
              </a:spcBef>
              <a:buNone/>
            </a:pPr>
            <a:r>
              <a:rPr lang="pt-BR"/>
              <a:t>Valores Don’t Care são as combinações das entradas que não importam para o nosso circuito e podem ser adotados tanto como nível alto ou baixo.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pt-BR"/>
              <a:t>Por exemplo, entre todas as combinações possíveis das entradas pode ser que algum caso nunca se torne verdade, então marcamos a sua saída como don’t care( ‘x’ ).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pt-BR"/>
              <a:t>No mapaK, escolhemos o melhor valor para o don’t care nos ajudar a completar um agrupamento ou não.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8" name="Shape 398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pt-BR"/>
              <a:t>Exemplo 01:</a:t>
            </a:r>
          </a:p>
          <a:p>
            <a:pPr indent="4572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rtl="0">
              <a:spcBef>
                <a:spcPts val="0"/>
              </a:spcBef>
              <a:buNone/>
            </a:pPr>
            <a:r>
              <a:rPr lang="pt-BR"/>
              <a:t>Qual é o melhor valor para o don’t care? </a:t>
            </a:r>
          </a:p>
          <a:p>
            <a:pPr>
              <a:spcBef>
                <a:spcPts val="0"/>
              </a:spcBef>
              <a:buNone/>
            </a:pPr>
            <a:r>
              <a:rPr lang="pt-BR"/>
              <a:t>	</a:t>
            </a:r>
          </a:p>
        </p:txBody>
      </p:sp>
      <p:pic>
        <p:nvPicPr>
          <p:cNvPr id="399" name="Shape 3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10600" y="1420750"/>
            <a:ext cx="3364124" cy="3345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5" name="Shape 405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Exemplo 01: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lvl="0" rtl="0">
              <a:spcBef>
                <a:spcPts val="0"/>
              </a:spcBef>
              <a:buNone/>
            </a:pPr>
            <a:r>
              <a:rPr lang="pt-BR"/>
              <a:t>Qual é o melhor valor para o don’t care? 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/>
              <a:t>	</a:t>
            </a:r>
          </a:p>
        </p:txBody>
      </p:sp>
      <p:pic>
        <p:nvPicPr>
          <p:cNvPr id="406" name="Shape 4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98149" y="1420749"/>
            <a:ext cx="3364124" cy="33458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pt-BR" sz="3000"/>
              <a:t>Álgebra de Boole</a:t>
            </a:r>
          </a:p>
          <a:p>
            <a:pPr algn="r">
              <a:spcBef>
                <a:spcPts val="0"/>
              </a:spcBef>
              <a:buNone/>
            </a:pPr>
            <a:r>
              <a:rPr i="1" lang="pt-BR" sz="3000"/>
              <a:t>Principais Operações</a:t>
            </a:r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pt-BR"/>
              <a:t>São definidas algumas operações elementares na álgebra boleana: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4572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342900" lvl="0" marL="9144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pt-BR"/>
              <a:t>NOT</a:t>
            </a:r>
          </a:p>
          <a:p>
            <a:pPr indent="-342900" lvl="0" marL="9144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pt-BR"/>
              <a:t>AND</a:t>
            </a:r>
          </a:p>
          <a:p>
            <a:pPr indent="-342900" lvl="0" marL="9144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pt-BR"/>
              <a:t>NAND</a:t>
            </a:r>
          </a:p>
          <a:p>
            <a:pPr indent="-342900" lvl="0" marL="9144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pt-BR"/>
              <a:t>OR</a:t>
            </a:r>
          </a:p>
          <a:p>
            <a:pPr indent="-342900" lvl="0" marL="9144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pt-BR"/>
              <a:t>NOR</a:t>
            </a:r>
          </a:p>
          <a:p>
            <a:pPr indent="-342900" lvl="0" marL="9144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pt-BR"/>
              <a:t>XOR</a:t>
            </a:r>
          </a:p>
          <a:p>
            <a:pPr indent="-342900" lvl="0" marL="9144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pt-BR"/>
              <a:t>XNOR</a:t>
            </a:r>
          </a:p>
          <a:p>
            <a:pPr indent="45720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6" name="Shape 126"/>
          <p:cNvSpPr txBox="1"/>
          <p:nvPr/>
        </p:nvSpPr>
        <p:spPr>
          <a:xfrm>
            <a:off x="3406136" y="2147278"/>
            <a:ext cx="1814399" cy="382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>
                <a:solidFill>
                  <a:schemeClr val="dk1"/>
                </a:solidFill>
              </a:rPr>
              <a:t>A’ ou A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2390355" y="1865312"/>
            <a:ext cx="1305299" cy="382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>
                <a:solidFill>
                  <a:schemeClr val="dk1"/>
                </a:solidFill>
              </a:rPr>
              <a:t>Exemplos:</a:t>
            </a:r>
            <a:r>
              <a:rPr lang="pt-BR">
                <a:solidFill>
                  <a:schemeClr val="dk1"/>
                </a:solidFill>
              </a:rPr>
              <a:t> </a:t>
            </a:r>
          </a:p>
        </p:txBody>
      </p:sp>
      <p:cxnSp>
        <p:nvCxnSpPr>
          <p:cNvPr id="128" name="Shape 128"/>
          <p:cNvCxnSpPr/>
          <p:nvPr/>
        </p:nvCxnSpPr>
        <p:spPr>
          <a:xfrm>
            <a:off x="1999875" y="2338525"/>
            <a:ext cx="1384200" cy="0"/>
          </a:xfrm>
          <a:prstGeom prst="straightConnector1">
            <a:avLst/>
          </a:prstGeom>
          <a:noFill/>
          <a:ln cap="flat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29" name="Shape 129"/>
          <p:cNvCxnSpPr/>
          <p:nvPr/>
        </p:nvCxnSpPr>
        <p:spPr>
          <a:xfrm>
            <a:off x="2006575" y="2620475"/>
            <a:ext cx="1377599" cy="0"/>
          </a:xfrm>
          <a:prstGeom prst="straightConnector1">
            <a:avLst/>
          </a:prstGeom>
          <a:noFill/>
          <a:ln cap="flat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30" name="Shape 130"/>
          <p:cNvCxnSpPr/>
          <p:nvPr/>
        </p:nvCxnSpPr>
        <p:spPr>
          <a:xfrm>
            <a:off x="2173775" y="2902266"/>
            <a:ext cx="1237800" cy="0"/>
          </a:xfrm>
          <a:prstGeom prst="straightConnector1">
            <a:avLst/>
          </a:prstGeom>
          <a:noFill/>
          <a:ln cap="flat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31" name="Shape 131"/>
          <p:cNvCxnSpPr/>
          <p:nvPr/>
        </p:nvCxnSpPr>
        <p:spPr>
          <a:xfrm>
            <a:off x="2040000" y="3432875"/>
            <a:ext cx="1371300" cy="0"/>
          </a:xfrm>
          <a:prstGeom prst="straightConnector1">
            <a:avLst/>
          </a:prstGeom>
          <a:noFill/>
          <a:ln cap="flat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32" name="Shape 132"/>
          <p:cNvCxnSpPr/>
          <p:nvPr/>
        </p:nvCxnSpPr>
        <p:spPr>
          <a:xfrm>
            <a:off x="2013250" y="3691850"/>
            <a:ext cx="1411800" cy="0"/>
          </a:xfrm>
          <a:prstGeom prst="straightConnector1">
            <a:avLst/>
          </a:prstGeom>
          <a:noFill/>
          <a:ln cap="flat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33" name="Shape 133"/>
          <p:cNvCxnSpPr/>
          <p:nvPr/>
        </p:nvCxnSpPr>
        <p:spPr>
          <a:xfrm>
            <a:off x="2173775" y="3979700"/>
            <a:ext cx="1224300" cy="0"/>
          </a:xfrm>
          <a:prstGeom prst="straightConnector1">
            <a:avLst/>
          </a:prstGeom>
          <a:noFill/>
          <a:ln cap="flat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34" name="Shape 134"/>
          <p:cNvSpPr txBox="1"/>
          <p:nvPr/>
        </p:nvSpPr>
        <p:spPr>
          <a:xfrm>
            <a:off x="3424911" y="2429229"/>
            <a:ext cx="1422600" cy="382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>
                <a:solidFill>
                  <a:schemeClr val="dk1"/>
                </a:solidFill>
              </a:rPr>
              <a:t>A.B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3424911" y="2715085"/>
            <a:ext cx="2503199" cy="382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>
                <a:solidFill>
                  <a:schemeClr val="dk1"/>
                </a:solidFill>
              </a:rPr>
              <a:t>(A.B)’ ou (A.B)</a:t>
            </a:r>
          </a:p>
        </p:txBody>
      </p:sp>
      <p:sp>
        <p:nvSpPr>
          <p:cNvPr id="136" name="Shape 136"/>
          <p:cNvSpPr txBox="1"/>
          <p:nvPr/>
        </p:nvSpPr>
        <p:spPr>
          <a:xfrm>
            <a:off x="3424911" y="3246881"/>
            <a:ext cx="2815499" cy="382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b="1" lang="pt-BR" sz="1200">
                <a:solidFill>
                  <a:schemeClr val="dk1"/>
                </a:solidFill>
              </a:rPr>
              <a:t>(A+B)’ ou (A+B)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37" name="Shape 137"/>
          <p:cNvSpPr txBox="1"/>
          <p:nvPr/>
        </p:nvSpPr>
        <p:spPr>
          <a:xfrm>
            <a:off x="3424911" y="3500607"/>
            <a:ext cx="1422600" cy="382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>
                <a:solidFill>
                  <a:schemeClr val="dk1"/>
                </a:solidFill>
              </a:rPr>
              <a:t>A ⊕ B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x="3419738" y="3802648"/>
            <a:ext cx="1422600" cy="382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>
                <a:solidFill>
                  <a:schemeClr val="dk1"/>
                </a:solidFill>
              </a:rPr>
              <a:t>A ⊕ B</a:t>
            </a:r>
          </a:p>
        </p:txBody>
      </p:sp>
      <p:cxnSp>
        <p:nvCxnSpPr>
          <p:cNvPr id="139" name="Shape 139"/>
          <p:cNvCxnSpPr/>
          <p:nvPr/>
        </p:nvCxnSpPr>
        <p:spPr>
          <a:xfrm>
            <a:off x="3921403" y="2247829"/>
            <a:ext cx="82200" cy="0"/>
          </a:xfrm>
          <a:prstGeom prst="straightConnector1">
            <a:avLst/>
          </a:prstGeom>
          <a:noFill/>
          <a:ln cap="flat" w="19050">
            <a:solidFill>
              <a:schemeClr val="dk1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40" name="Shape 140"/>
          <p:cNvSpPr txBox="1"/>
          <p:nvPr/>
        </p:nvSpPr>
        <p:spPr>
          <a:xfrm>
            <a:off x="3424911" y="2982537"/>
            <a:ext cx="1422600" cy="382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>
                <a:solidFill>
                  <a:schemeClr val="dk1"/>
                </a:solidFill>
              </a:rPr>
              <a:t>A+B</a:t>
            </a:r>
          </a:p>
        </p:txBody>
      </p:sp>
      <p:cxnSp>
        <p:nvCxnSpPr>
          <p:cNvPr id="141" name="Shape 141"/>
          <p:cNvCxnSpPr/>
          <p:nvPr/>
        </p:nvCxnSpPr>
        <p:spPr>
          <a:xfrm>
            <a:off x="4205555" y="2802260"/>
            <a:ext cx="329400" cy="0"/>
          </a:xfrm>
          <a:prstGeom prst="straightConnector1">
            <a:avLst/>
          </a:prstGeom>
          <a:noFill/>
          <a:ln cap="flat" w="19050">
            <a:solidFill>
              <a:schemeClr val="dk1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42" name="Shape 142"/>
          <p:cNvCxnSpPr/>
          <p:nvPr/>
        </p:nvCxnSpPr>
        <p:spPr>
          <a:xfrm>
            <a:off x="4253640" y="3332875"/>
            <a:ext cx="401700" cy="0"/>
          </a:xfrm>
          <a:prstGeom prst="straightConnector1">
            <a:avLst/>
          </a:prstGeom>
          <a:noFill/>
          <a:ln cap="flat" w="19050">
            <a:solidFill>
              <a:schemeClr val="dk1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43" name="Shape 143"/>
          <p:cNvCxnSpPr/>
          <p:nvPr/>
        </p:nvCxnSpPr>
        <p:spPr>
          <a:xfrm>
            <a:off x="3521228" y="3896478"/>
            <a:ext cx="405000" cy="0"/>
          </a:xfrm>
          <a:prstGeom prst="straightConnector1">
            <a:avLst/>
          </a:prstGeom>
          <a:noFill/>
          <a:ln cap="flat" w="19050">
            <a:solidFill>
              <a:schemeClr val="dk1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44" name="Shape 144"/>
          <p:cNvCxnSpPr/>
          <p:nvPr/>
        </p:nvCxnSpPr>
        <p:spPr>
          <a:xfrm>
            <a:off x="1857975" y="3164473"/>
            <a:ext cx="1539900" cy="0"/>
          </a:xfrm>
          <a:prstGeom prst="straightConnector1">
            <a:avLst/>
          </a:prstGeom>
          <a:noFill/>
          <a:ln cap="flat" w="19050">
            <a:solidFill>
              <a:srgbClr val="000000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3000"/>
              <a:t>Álgebra de Boole</a:t>
            </a:r>
          </a:p>
          <a:p>
            <a:pPr lvl="0" rtl="0" algn="r">
              <a:spcBef>
                <a:spcPts val="0"/>
              </a:spcBef>
              <a:buNone/>
            </a:pPr>
            <a:r>
              <a:rPr i="1" lang="pt-BR" sz="3000"/>
              <a:t>Portas Lógicas</a:t>
            </a: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b="1" lang="pt-BR"/>
              <a:t>NOT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É a porta inversora.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Operador: Barra, Apóstrofo.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Símbolo:							-   Tabela Verdade:</a:t>
            </a:r>
          </a:p>
          <a:p>
            <a:pPr indent="457200" lvl="0" rtl="0">
              <a:spcBef>
                <a:spcPts val="0"/>
              </a:spcBef>
              <a:buClr>
                <a:srgbClr val="000000"/>
              </a:buClr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2964474" y="1888318"/>
            <a:ext cx="1085700" cy="382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>
                <a:solidFill>
                  <a:schemeClr val="dk1"/>
                </a:solidFill>
              </a:rPr>
              <a:t>Ex: A’ ou A</a:t>
            </a:r>
          </a:p>
        </p:txBody>
      </p:sp>
      <p:cxnSp>
        <p:nvCxnSpPr>
          <p:cNvPr id="152" name="Shape 152"/>
          <p:cNvCxnSpPr/>
          <p:nvPr/>
        </p:nvCxnSpPr>
        <p:spPr>
          <a:xfrm>
            <a:off x="3758870" y="1988351"/>
            <a:ext cx="82200" cy="0"/>
          </a:xfrm>
          <a:prstGeom prst="straightConnector1">
            <a:avLst/>
          </a:prstGeom>
          <a:noFill/>
          <a:ln cap="flat" w="19050">
            <a:solidFill>
              <a:schemeClr val="dk1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53" name="Shape 153"/>
          <p:cNvCxnSpPr/>
          <p:nvPr/>
        </p:nvCxnSpPr>
        <p:spPr>
          <a:xfrm>
            <a:off x="1269078" y="3330366"/>
            <a:ext cx="733499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54" name="Shape 154"/>
          <p:cNvSpPr/>
          <p:nvPr/>
        </p:nvSpPr>
        <p:spPr>
          <a:xfrm rot="5400000">
            <a:off x="1979455" y="2942228"/>
            <a:ext cx="822300" cy="776399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2778805" y="3199427"/>
            <a:ext cx="261900" cy="261900"/>
          </a:xfrm>
          <a:prstGeom prst="ellipse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56" name="Shape 156"/>
          <p:cNvCxnSpPr/>
          <p:nvPr/>
        </p:nvCxnSpPr>
        <p:spPr>
          <a:xfrm>
            <a:off x="3040678" y="3330366"/>
            <a:ext cx="509700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57" name="Shape 157"/>
          <p:cNvSpPr txBox="1"/>
          <p:nvPr/>
        </p:nvSpPr>
        <p:spPr>
          <a:xfrm>
            <a:off x="1168376" y="2954743"/>
            <a:ext cx="580499" cy="561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/>
              <a:t>A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3305489" y="2954725"/>
            <a:ext cx="668400" cy="561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>
                <a:solidFill>
                  <a:schemeClr val="dk1"/>
                </a:solidFill>
              </a:rPr>
              <a:t>A’</a:t>
            </a:r>
          </a:p>
        </p:txBody>
      </p:sp>
      <p:graphicFrame>
        <p:nvGraphicFramePr>
          <p:cNvPr id="159" name="Shape 159"/>
          <p:cNvGraphicFramePr/>
          <p:nvPr/>
        </p:nvGraphicFramePr>
        <p:xfrm>
          <a:off x="5950662" y="287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{EB414932-B1D1-4BFF-893D-359B8226387C}</a:tableStyleId>
              </a:tblPr>
              <a:tblGrid>
                <a:gridCol w="431975"/>
                <a:gridCol w="1047400"/>
              </a:tblGrid>
              <a:tr h="393625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A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F = A’</a:t>
                      </a:r>
                    </a:p>
                  </a:txBody>
                  <a:tcPr marT="91425" marB="91425" marR="91425" marL="91425" anchor="ctr"/>
                </a:tc>
              </a:tr>
              <a:tr h="393625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</a:tr>
              <a:tr h="393625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3000"/>
              <a:t>Álgebra de Boole</a:t>
            </a:r>
          </a:p>
          <a:p>
            <a:pPr lvl="0" rtl="0" algn="r">
              <a:spcBef>
                <a:spcPts val="0"/>
              </a:spcBef>
              <a:buNone/>
            </a:pPr>
            <a:r>
              <a:rPr i="1" lang="pt-BR" sz="3000"/>
              <a:t>Portas Lógicas</a:t>
            </a:r>
          </a:p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/>
              <a:t>2.	AND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Necessita de duas ou mais entradas.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Operador: ∙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Símbolo:							-   Tabela Verdade: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br>
              <a:rPr lang="pt-BR"/>
            </a:b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lvl="0" rtl="0">
              <a:spcBef>
                <a:spcPts val="0"/>
              </a:spcBef>
              <a:buClr>
                <a:srgbClr val="000000"/>
              </a:buClr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457200"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66" name="Shape 166"/>
          <p:cNvSpPr txBox="1"/>
          <p:nvPr/>
        </p:nvSpPr>
        <p:spPr>
          <a:xfrm>
            <a:off x="1040476" y="2692868"/>
            <a:ext cx="580499" cy="561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/>
              <a:t>A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2924490" y="2802325"/>
            <a:ext cx="668400" cy="561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>
                <a:solidFill>
                  <a:schemeClr val="dk1"/>
                </a:solidFill>
              </a:rPr>
              <a:t>A.B</a:t>
            </a:r>
          </a:p>
        </p:txBody>
      </p:sp>
      <p:sp>
        <p:nvSpPr>
          <p:cNvPr id="168" name="Shape 168"/>
          <p:cNvSpPr txBox="1"/>
          <p:nvPr/>
        </p:nvSpPr>
        <p:spPr>
          <a:xfrm>
            <a:off x="1040476" y="3081699"/>
            <a:ext cx="580499" cy="561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/>
              <a:t>B</a:t>
            </a:r>
          </a:p>
        </p:txBody>
      </p:sp>
      <p:graphicFrame>
        <p:nvGraphicFramePr>
          <p:cNvPr id="169" name="Shape 169"/>
          <p:cNvGraphicFramePr/>
          <p:nvPr/>
        </p:nvGraphicFramePr>
        <p:xfrm>
          <a:off x="5689775" y="2878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{700A00B1-9A5A-417F-9815-8DE0C160B565}</a:tableStyleId>
              </a:tblPr>
              <a:tblGrid>
                <a:gridCol w="431975"/>
                <a:gridCol w="431975"/>
                <a:gridCol w="1047400"/>
              </a:tblGrid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A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B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F = (A.B)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  <p:sp>
        <p:nvSpPr>
          <p:cNvPr id="170" name="Shape 170"/>
          <p:cNvSpPr/>
          <p:nvPr/>
        </p:nvSpPr>
        <p:spPr>
          <a:xfrm>
            <a:off x="4682000" y="3277400"/>
            <a:ext cx="2918999" cy="1563000"/>
          </a:xfrm>
          <a:prstGeom prst="left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noFill/>
          <a:ln cap="flat" w="19050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" name="Shape 171"/>
          <p:cNvSpPr txBox="1"/>
          <p:nvPr/>
        </p:nvSpPr>
        <p:spPr>
          <a:xfrm>
            <a:off x="2829525" y="3472800"/>
            <a:ext cx="2307600" cy="1085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i="1" lang="pt-BR" sz="1200"/>
              <a:t>Ou seja, temos as seguintes operações com AND:</a:t>
            </a:r>
          </a:p>
          <a:p>
            <a:pPr lvl="0" rtl="0" algn="ctr">
              <a:spcBef>
                <a:spcPts val="0"/>
              </a:spcBef>
              <a:buNone/>
            </a:pPr>
            <a:r>
              <a:rPr i="1" lang="pt-BR" sz="1200"/>
              <a:t>0.0 = 0</a:t>
            </a:r>
          </a:p>
          <a:p>
            <a:pPr lvl="0" rtl="0" algn="ctr">
              <a:spcBef>
                <a:spcPts val="0"/>
              </a:spcBef>
              <a:buNone/>
            </a:pPr>
            <a:r>
              <a:rPr i="1" lang="pt-BR" sz="1200"/>
              <a:t>0.1 = 0</a:t>
            </a:r>
          </a:p>
          <a:p>
            <a:pPr lvl="0" rtl="0" algn="ctr">
              <a:spcBef>
                <a:spcPts val="0"/>
              </a:spcBef>
              <a:buNone/>
            </a:pPr>
            <a:r>
              <a:rPr i="1" lang="pt-BR" sz="1200"/>
              <a:t>1.0 = 0</a:t>
            </a:r>
          </a:p>
          <a:p>
            <a:pPr lvl="0" rtl="0" algn="ctr">
              <a:spcBef>
                <a:spcPts val="0"/>
              </a:spcBef>
              <a:buNone/>
            </a:pPr>
            <a:r>
              <a:rPr i="1" lang="pt-BR" sz="1200"/>
              <a:t>1.1 = 1</a:t>
            </a:r>
          </a:p>
        </p:txBody>
      </p:sp>
      <p:cxnSp>
        <p:nvCxnSpPr>
          <p:cNvPr id="172" name="Shape 172"/>
          <p:cNvCxnSpPr/>
          <p:nvPr/>
        </p:nvCxnSpPr>
        <p:spPr>
          <a:xfrm>
            <a:off x="2785324" y="3177966"/>
            <a:ext cx="509700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73" name="Shape 173"/>
          <p:cNvCxnSpPr/>
          <p:nvPr/>
        </p:nvCxnSpPr>
        <p:spPr>
          <a:xfrm>
            <a:off x="1269078" y="2976120"/>
            <a:ext cx="733499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74" name="Shape 174"/>
          <p:cNvCxnSpPr/>
          <p:nvPr/>
        </p:nvCxnSpPr>
        <p:spPr>
          <a:xfrm>
            <a:off x="1269078" y="3362555"/>
            <a:ext cx="733499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75" name="Shape 175"/>
          <p:cNvSpPr/>
          <p:nvPr/>
        </p:nvSpPr>
        <p:spPr>
          <a:xfrm>
            <a:off x="2006575" y="2766825"/>
            <a:ext cx="776399" cy="822300"/>
          </a:xfrm>
          <a:prstGeom prst="flowChartDelay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3000"/>
              <a:t>Álgebra de Boole</a:t>
            </a:r>
          </a:p>
          <a:p>
            <a:pPr lvl="0" rtl="0" algn="r">
              <a:spcBef>
                <a:spcPts val="0"/>
              </a:spcBef>
              <a:buNone/>
            </a:pPr>
            <a:r>
              <a:rPr i="1" lang="pt-BR" sz="3000"/>
              <a:t>Portas Lógicas</a:t>
            </a:r>
          </a:p>
        </p:txBody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/>
              <a:t>3.	NAND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Equivale a uma porta AND seguida de um NOT.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Símbolo:							-   Tabela Verdade: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cxnSp>
        <p:nvCxnSpPr>
          <p:cNvPr id="182" name="Shape 182"/>
          <p:cNvCxnSpPr/>
          <p:nvPr/>
        </p:nvCxnSpPr>
        <p:spPr>
          <a:xfrm>
            <a:off x="1269078" y="2976120"/>
            <a:ext cx="733499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83" name="Shape 183"/>
          <p:cNvCxnSpPr/>
          <p:nvPr/>
        </p:nvCxnSpPr>
        <p:spPr>
          <a:xfrm>
            <a:off x="3056681" y="3177966"/>
            <a:ext cx="509700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84" name="Shape 184"/>
          <p:cNvSpPr txBox="1"/>
          <p:nvPr/>
        </p:nvSpPr>
        <p:spPr>
          <a:xfrm>
            <a:off x="1040476" y="2692868"/>
            <a:ext cx="580499" cy="561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/>
              <a:t>A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3141810" y="2815375"/>
            <a:ext cx="668400" cy="561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>
                <a:solidFill>
                  <a:schemeClr val="dk1"/>
                </a:solidFill>
              </a:rPr>
              <a:t>(A.B)’</a:t>
            </a:r>
          </a:p>
        </p:txBody>
      </p:sp>
      <p:sp>
        <p:nvSpPr>
          <p:cNvPr id="186" name="Shape 186"/>
          <p:cNvSpPr/>
          <p:nvPr/>
        </p:nvSpPr>
        <p:spPr>
          <a:xfrm>
            <a:off x="2006575" y="2766825"/>
            <a:ext cx="776399" cy="822300"/>
          </a:xfrm>
          <a:prstGeom prst="flowChartDelay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87" name="Shape 187"/>
          <p:cNvCxnSpPr/>
          <p:nvPr/>
        </p:nvCxnSpPr>
        <p:spPr>
          <a:xfrm>
            <a:off x="1269078" y="3362555"/>
            <a:ext cx="733499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88" name="Shape 188"/>
          <p:cNvSpPr txBox="1"/>
          <p:nvPr/>
        </p:nvSpPr>
        <p:spPr>
          <a:xfrm>
            <a:off x="1040476" y="3081699"/>
            <a:ext cx="580499" cy="561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/>
              <a:t>B</a:t>
            </a:r>
          </a:p>
        </p:txBody>
      </p:sp>
      <p:sp>
        <p:nvSpPr>
          <p:cNvPr id="189" name="Shape 189"/>
          <p:cNvSpPr/>
          <p:nvPr/>
        </p:nvSpPr>
        <p:spPr>
          <a:xfrm>
            <a:off x="2647275" y="3667750"/>
            <a:ext cx="2718000" cy="1170599"/>
          </a:xfrm>
          <a:prstGeom prst="foldedCorner">
            <a:avLst>
              <a:gd fmla="val 16667" name="adj"/>
            </a:avLst>
          </a:prstGeom>
          <a:solidFill>
            <a:srgbClr val="F4CCCC"/>
          </a:solidFill>
          <a:ln cap="flat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" name="Shape 190"/>
          <p:cNvSpPr txBox="1"/>
          <p:nvPr/>
        </p:nvSpPr>
        <p:spPr>
          <a:xfrm>
            <a:off x="4452357" y="4197393"/>
            <a:ext cx="396300" cy="38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000"/>
              <a:t>A’</a:t>
            </a:r>
          </a:p>
        </p:txBody>
      </p:sp>
      <p:graphicFrame>
        <p:nvGraphicFramePr>
          <p:cNvPr id="191" name="Shape 191"/>
          <p:cNvGraphicFramePr/>
          <p:nvPr/>
        </p:nvGraphicFramePr>
        <p:xfrm>
          <a:off x="5689775" y="2878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{AE470D86-D337-4401-980B-B19E63C07533}</a:tableStyleId>
              </a:tblPr>
              <a:tblGrid>
                <a:gridCol w="431975"/>
                <a:gridCol w="431975"/>
                <a:gridCol w="1047400"/>
              </a:tblGrid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A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B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F = (A.B)’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  <p:sp>
        <p:nvSpPr>
          <p:cNvPr id="192" name="Shape 192"/>
          <p:cNvSpPr/>
          <p:nvPr/>
        </p:nvSpPr>
        <p:spPr>
          <a:xfrm>
            <a:off x="2785330" y="3047027"/>
            <a:ext cx="261900" cy="261900"/>
          </a:xfrm>
          <a:prstGeom prst="ellipse">
            <a:avLst/>
          </a:prstGeom>
          <a:solidFill>
            <a:schemeClr val="lt2"/>
          </a:solidFill>
          <a:ln cap="flat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93" name="Shape 193"/>
          <p:cNvCxnSpPr/>
          <p:nvPr/>
        </p:nvCxnSpPr>
        <p:spPr>
          <a:xfrm>
            <a:off x="3466571" y="4312742"/>
            <a:ext cx="321599" cy="0"/>
          </a:xfrm>
          <a:prstGeom prst="straightConnector1">
            <a:avLst/>
          </a:prstGeom>
          <a:noFill/>
          <a:ln cap="flat" w="19050">
            <a:solidFill>
              <a:schemeClr val="accent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94" name="Shape 194"/>
          <p:cNvCxnSpPr/>
          <p:nvPr/>
        </p:nvCxnSpPr>
        <p:spPr>
          <a:xfrm>
            <a:off x="3475700" y="4576515"/>
            <a:ext cx="312599" cy="0"/>
          </a:xfrm>
          <a:prstGeom prst="straightConnector1">
            <a:avLst/>
          </a:prstGeom>
          <a:noFill/>
          <a:ln cap="flat" w="19050">
            <a:solidFill>
              <a:schemeClr val="accent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95" name="Shape 195"/>
          <p:cNvSpPr txBox="1"/>
          <p:nvPr/>
        </p:nvSpPr>
        <p:spPr>
          <a:xfrm>
            <a:off x="917673" y="2166522"/>
            <a:ext cx="2503199" cy="382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i="1" lang="pt-BR" sz="1200">
                <a:solidFill>
                  <a:schemeClr val="dk1"/>
                </a:solidFill>
              </a:rPr>
              <a:t>Notação: (A.B)’ ou (A.B)</a:t>
            </a:r>
          </a:p>
        </p:txBody>
      </p:sp>
      <p:sp>
        <p:nvSpPr>
          <p:cNvPr id="196" name="Shape 196"/>
          <p:cNvSpPr/>
          <p:nvPr/>
        </p:nvSpPr>
        <p:spPr>
          <a:xfrm>
            <a:off x="3714536" y="4169875"/>
            <a:ext cx="530099" cy="561299"/>
          </a:xfrm>
          <a:prstGeom prst="flowChartDelay">
            <a:avLst/>
          </a:prstGeom>
          <a:solidFill>
            <a:schemeClr val="lt2"/>
          </a:solidFill>
          <a:ln cap="flat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7" name="Shape 197"/>
          <p:cNvSpPr/>
          <p:nvPr/>
        </p:nvSpPr>
        <p:spPr>
          <a:xfrm>
            <a:off x="4246113" y="4361140"/>
            <a:ext cx="178799" cy="178799"/>
          </a:xfrm>
          <a:prstGeom prst="ellipse">
            <a:avLst/>
          </a:prstGeom>
          <a:solidFill>
            <a:schemeClr val="lt2"/>
          </a:solidFill>
          <a:ln cap="flat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" name="Shape 198"/>
          <p:cNvSpPr txBox="1"/>
          <p:nvPr/>
        </p:nvSpPr>
        <p:spPr>
          <a:xfrm>
            <a:off x="2643125" y="3642987"/>
            <a:ext cx="2718000" cy="561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b="1" i="1" lang="pt-BR" sz="1200"/>
              <a:t>Obs.: </a:t>
            </a:r>
            <a:r>
              <a:rPr i="1" lang="pt-BR" sz="1200"/>
              <a:t>Serve como inversor quando aplicada a uma mesma entrada.</a:t>
            </a:r>
          </a:p>
        </p:txBody>
      </p:sp>
      <p:cxnSp>
        <p:nvCxnSpPr>
          <p:cNvPr id="199" name="Shape 199"/>
          <p:cNvCxnSpPr/>
          <p:nvPr/>
        </p:nvCxnSpPr>
        <p:spPr>
          <a:xfrm>
            <a:off x="4431336" y="4450518"/>
            <a:ext cx="259200" cy="0"/>
          </a:xfrm>
          <a:prstGeom prst="straightConnector1">
            <a:avLst/>
          </a:prstGeom>
          <a:noFill/>
          <a:ln cap="flat" w="19050">
            <a:solidFill>
              <a:schemeClr val="accent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200" name="Shape 200"/>
          <p:cNvSpPr txBox="1"/>
          <p:nvPr/>
        </p:nvSpPr>
        <p:spPr>
          <a:xfrm>
            <a:off x="3155600" y="4178463"/>
            <a:ext cx="396300" cy="38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000"/>
              <a:t>A</a:t>
            </a:r>
          </a:p>
        </p:txBody>
      </p:sp>
      <p:cxnSp>
        <p:nvCxnSpPr>
          <p:cNvPr id="201" name="Shape 201"/>
          <p:cNvCxnSpPr/>
          <p:nvPr/>
        </p:nvCxnSpPr>
        <p:spPr>
          <a:xfrm>
            <a:off x="3192275" y="4450525"/>
            <a:ext cx="283499" cy="0"/>
          </a:xfrm>
          <a:prstGeom prst="straightConnector1">
            <a:avLst/>
          </a:prstGeom>
          <a:noFill/>
          <a:ln cap="flat" w="19050">
            <a:solidFill>
              <a:schemeClr val="accent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02" name="Shape 202"/>
          <p:cNvCxnSpPr/>
          <p:nvPr/>
        </p:nvCxnSpPr>
        <p:spPr>
          <a:xfrm>
            <a:off x="3471144" y="4309278"/>
            <a:ext cx="0" cy="273900"/>
          </a:xfrm>
          <a:prstGeom prst="straightConnector1">
            <a:avLst/>
          </a:prstGeom>
          <a:noFill/>
          <a:ln cap="flat" w="19050">
            <a:solidFill>
              <a:schemeClr val="accent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03" name="Shape 203"/>
          <p:cNvCxnSpPr/>
          <p:nvPr/>
        </p:nvCxnSpPr>
        <p:spPr>
          <a:xfrm>
            <a:off x="2403555" y="2279085"/>
            <a:ext cx="329400" cy="0"/>
          </a:xfrm>
          <a:prstGeom prst="straightConnector1">
            <a:avLst/>
          </a:prstGeom>
          <a:noFill/>
          <a:ln cap="flat" w="19050">
            <a:solidFill>
              <a:schemeClr val="dk1"/>
            </a:solidFill>
            <a:prstDash val="solid"/>
            <a:round/>
            <a:headEnd len="lg" w="lg" type="none"/>
            <a:tailEnd len="lg" w="lg" type="none"/>
          </a:ln>
        </p:spPr>
      </p:cxn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/>
              <a:t>4.	OR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Necessita de duas ou mais entradas.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Operador: +</a:t>
            </a:r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Símbolo:							-   Tabela Verdade: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br>
              <a:rPr lang="pt-BR"/>
            </a:br>
          </a:p>
        </p:txBody>
      </p:sp>
      <p:pic>
        <p:nvPicPr>
          <p:cNvPr id="209" name="Shape 2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0251" y="2763575"/>
            <a:ext cx="3105000" cy="1250749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Shape 210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3000"/>
              <a:t>Álgebra de Boole</a:t>
            </a:r>
          </a:p>
          <a:p>
            <a:pPr lvl="0" rtl="0" algn="r">
              <a:spcBef>
                <a:spcPts val="0"/>
              </a:spcBef>
              <a:buNone/>
            </a:pPr>
            <a:r>
              <a:rPr i="1" lang="pt-BR" sz="3000"/>
              <a:t>Portas Lógicas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1040476" y="2921468"/>
            <a:ext cx="580499" cy="561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/>
              <a:t>A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2848290" y="3030925"/>
            <a:ext cx="668400" cy="561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>
                <a:solidFill>
                  <a:schemeClr val="dk1"/>
                </a:solidFill>
              </a:rPr>
              <a:t>A+B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1040476" y="3310299"/>
            <a:ext cx="580499" cy="561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/>
              <a:t>B</a:t>
            </a:r>
          </a:p>
        </p:txBody>
      </p:sp>
      <p:graphicFrame>
        <p:nvGraphicFramePr>
          <p:cNvPr id="214" name="Shape 214"/>
          <p:cNvGraphicFramePr/>
          <p:nvPr/>
        </p:nvGraphicFramePr>
        <p:xfrm>
          <a:off x="5689775" y="2878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{B3858FF4-A413-40A7-817F-D54FBF6FDC9E}</a:tableStyleId>
              </a:tblPr>
              <a:tblGrid>
                <a:gridCol w="431975"/>
                <a:gridCol w="431975"/>
                <a:gridCol w="1047400"/>
              </a:tblGrid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A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B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F = (A+B)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  <p:sp>
        <p:nvSpPr>
          <p:cNvPr id="215" name="Shape 215"/>
          <p:cNvSpPr txBox="1"/>
          <p:nvPr/>
        </p:nvSpPr>
        <p:spPr>
          <a:xfrm>
            <a:off x="2829525" y="3472800"/>
            <a:ext cx="2307600" cy="1085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i="1" lang="pt-BR" sz="1200"/>
              <a:t>Ou seja, temos as seguintes operações com OR:</a:t>
            </a:r>
          </a:p>
          <a:p>
            <a:pPr lvl="0" rtl="0" algn="ctr">
              <a:spcBef>
                <a:spcPts val="0"/>
              </a:spcBef>
              <a:buNone/>
            </a:pPr>
            <a:r>
              <a:rPr i="1" lang="pt-BR" sz="1200"/>
              <a:t>0+0 = 0</a:t>
            </a:r>
          </a:p>
          <a:p>
            <a:pPr lvl="0" rtl="0" algn="ctr">
              <a:spcBef>
                <a:spcPts val="0"/>
              </a:spcBef>
              <a:buNone/>
            </a:pPr>
            <a:r>
              <a:rPr i="1" lang="pt-BR" sz="1200"/>
              <a:t>0+1 = 1</a:t>
            </a:r>
          </a:p>
          <a:p>
            <a:pPr lvl="0" rtl="0" algn="ctr">
              <a:spcBef>
                <a:spcPts val="0"/>
              </a:spcBef>
              <a:buNone/>
            </a:pPr>
            <a:r>
              <a:rPr i="1" lang="pt-BR" sz="1200"/>
              <a:t>1+0 = 1</a:t>
            </a:r>
          </a:p>
          <a:p>
            <a:pPr lvl="0" rtl="0" algn="ctr">
              <a:spcBef>
                <a:spcPts val="0"/>
              </a:spcBef>
              <a:buNone/>
            </a:pPr>
            <a:r>
              <a:rPr i="1" lang="pt-BR" sz="1200"/>
              <a:t>1+1 = 1</a:t>
            </a:r>
          </a:p>
        </p:txBody>
      </p:sp>
      <p:sp>
        <p:nvSpPr>
          <p:cNvPr id="216" name="Shape 216"/>
          <p:cNvSpPr/>
          <p:nvPr/>
        </p:nvSpPr>
        <p:spPr>
          <a:xfrm>
            <a:off x="4682000" y="3277400"/>
            <a:ext cx="2918999" cy="1563000"/>
          </a:xfrm>
          <a:prstGeom prst="left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noFill/>
          <a:ln cap="flat" w="19050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/>
              <a:t>5.	NOR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Necessita de duas ou mais entradas.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3429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Símbolo:							-   Tabela Verdade: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br>
              <a:rPr lang="pt-BR"/>
            </a:br>
          </a:p>
        </p:txBody>
      </p:sp>
      <p:sp>
        <p:nvSpPr>
          <p:cNvPr id="222" name="Shape 222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3000"/>
              <a:t>Álgebra de Boole</a:t>
            </a:r>
          </a:p>
          <a:p>
            <a:pPr lvl="0" rtl="0" algn="r">
              <a:spcBef>
                <a:spcPts val="0"/>
              </a:spcBef>
              <a:buNone/>
            </a:pPr>
            <a:r>
              <a:rPr i="1" lang="pt-BR" sz="3000"/>
              <a:t>Portas Lógicas</a:t>
            </a:r>
          </a:p>
        </p:txBody>
      </p:sp>
      <p:graphicFrame>
        <p:nvGraphicFramePr>
          <p:cNvPr id="223" name="Shape 223"/>
          <p:cNvGraphicFramePr/>
          <p:nvPr/>
        </p:nvGraphicFramePr>
        <p:xfrm>
          <a:off x="5689775" y="2878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{F8C7E332-0F5F-471A-84ED-BD5D8D0050FE}</a:tableStyleId>
              </a:tblPr>
              <a:tblGrid>
                <a:gridCol w="431975"/>
                <a:gridCol w="431975"/>
                <a:gridCol w="1047400"/>
              </a:tblGrid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A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B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b="1" lang="pt-BR"/>
                        <a:t>F = (A+B)’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</a:tr>
              <a:tr h="3074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1</a:t>
                      </a:r>
                    </a:p>
                  </a:txBody>
                  <a:tcPr marT="91425" marB="91425" marR="91425" marL="91425" anchor="ctr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pt-BR"/>
                        <a:t>0</a:t>
                      </a:r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  <p:sp>
        <p:nvSpPr>
          <p:cNvPr id="224" name="Shape 224"/>
          <p:cNvSpPr txBox="1"/>
          <p:nvPr/>
        </p:nvSpPr>
        <p:spPr>
          <a:xfrm>
            <a:off x="940425" y="2145709"/>
            <a:ext cx="2815499" cy="382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b="1" i="1" lang="pt-BR" sz="1200">
                <a:solidFill>
                  <a:schemeClr val="dk1"/>
                </a:solidFill>
              </a:rPr>
              <a:t>Notação: (A+B)’ ou (A+B)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i="1" sz="1200">
              <a:solidFill>
                <a:schemeClr val="dk1"/>
              </a:solidFill>
            </a:endParaRPr>
          </a:p>
        </p:txBody>
      </p:sp>
      <p:cxnSp>
        <p:nvCxnSpPr>
          <p:cNvPr id="225" name="Shape 225"/>
          <p:cNvCxnSpPr/>
          <p:nvPr/>
        </p:nvCxnSpPr>
        <p:spPr>
          <a:xfrm>
            <a:off x="2454828" y="2252988"/>
            <a:ext cx="401700" cy="0"/>
          </a:xfrm>
          <a:prstGeom prst="straightConnector1">
            <a:avLst/>
          </a:prstGeom>
          <a:noFill/>
          <a:ln cap="flat" w="19050">
            <a:solidFill>
              <a:schemeClr val="dk1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226" name="Shape 226"/>
          <p:cNvSpPr txBox="1"/>
          <p:nvPr/>
        </p:nvSpPr>
        <p:spPr>
          <a:xfrm>
            <a:off x="3076890" y="3107125"/>
            <a:ext cx="668400" cy="561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>
                <a:solidFill>
                  <a:schemeClr val="dk1"/>
                </a:solidFill>
              </a:rPr>
              <a:t>(A+B)’</a:t>
            </a:r>
          </a:p>
        </p:txBody>
      </p:sp>
      <p:sp>
        <p:nvSpPr>
          <p:cNvPr id="227" name="Shape 227"/>
          <p:cNvSpPr txBox="1"/>
          <p:nvPr/>
        </p:nvSpPr>
        <p:spPr>
          <a:xfrm>
            <a:off x="1040476" y="3310299"/>
            <a:ext cx="580499" cy="561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/>
              <a:t>B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1040476" y="2921468"/>
            <a:ext cx="580499" cy="561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pt-BR" sz="1200"/>
              <a:t>A</a:t>
            </a:r>
          </a:p>
        </p:txBody>
      </p:sp>
      <p:pic>
        <p:nvPicPr>
          <p:cNvPr id="229" name="Shape 2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8274" y="2858425"/>
            <a:ext cx="2481000" cy="1093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lesson-pla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